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4" r:id="rId1"/>
  </p:sldMasterIdLst>
  <p:notesMasterIdLst>
    <p:notesMasterId r:id="rId22"/>
  </p:notesMasterIdLst>
  <p:sldIdLst>
    <p:sldId id="256" r:id="rId2"/>
    <p:sldId id="257" r:id="rId3"/>
    <p:sldId id="260" r:id="rId4"/>
    <p:sldId id="271" r:id="rId5"/>
    <p:sldId id="264" r:id="rId6"/>
    <p:sldId id="259" r:id="rId7"/>
    <p:sldId id="268" r:id="rId8"/>
    <p:sldId id="280" r:id="rId9"/>
    <p:sldId id="269" r:id="rId10"/>
    <p:sldId id="263" r:id="rId11"/>
    <p:sldId id="265" r:id="rId12"/>
    <p:sldId id="276" r:id="rId13"/>
    <p:sldId id="270" r:id="rId14"/>
    <p:sldId id="279" r:id="rId15"/>
    <p:sldId id="267" r:id="rId16"/>
    <p:sldId id="281" r:id="rId17"/>
    <p:sldId id="282" r:id="rId18"/>
    <p:sldId id="266" r:id="rId19"/>
    <p:sldId id="261" r:id="rId20"/>
    <p:sldId id="283"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Oswald Light" panose="00000400000000000000" pitchFamily="2" charset="0"/>
      <p:regular r:id="rId27"/>
    </p:embeddedFont>
    <p:embeddedFont>
      <p:font typeface="Open Sans" panose="020B0606030504020204" pitchFamily="34" charset="0"/>
      <p:regular r:id="rId28"/>
      <p:bold r:id="rId29"/>
      <p:italic r:id="rId30"/>
      <p:boldItalic r:id="rId31"/>
    </p:embeddedFont>
    <p:embeddedFont>
      <p:font typeface="Oswald" panose="00000500000000000000" pitchFamily="2" charset="0"/>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loskey, Alexis" initials="MA" lastIdx="1" clrIdx="0">
    <p:extLst>
      <p:ext uri="{19B8F6BF-5375-455C-9EA6-DF929625EA0E}">
        <p15:presenceInfo xmlns:p15="http://schemas.microsoft.com/office/powerpoint/2012/main" userId="S-1-5-21-2024717482-1045227336-3731048429-449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488" autoAdjust="0"/>
  </p:normalViewPr>
  <p:slideViewPr>
    <p:cSldViewPr snapToGrid="0">
      <p:cViewPr varScale="1">
        <p:scale>
          <a:sx n="78" d="100"/>
          <a:sy n="78" d="100"/>
        </p:scale>
        <p:origin x="835" y="48"/>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0AA72F-CC1C-45AD-8C78-F8FCBCF6FCDE}" type="datetimeFigureOut">
              <a:rPr lang="en-US" smtClean="0"/>
              <a:t>10/15/2020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2CA0B5-6180-495A-8095-E896A817B03D}" type="slidenum">
              <a:rPr lang="en-US" smtClean="0"/>
              <a:t>‹#›</a:t>
            </a:fld>
            <a:endParaRPr lang="en-US" dirty="0"/>
          </a:p>
        </p:txBody>
      </p:sp>
    </p:spTree>
    <p:extLst>
      <p:ext uri="{BB962C8B-B14F-4D97-AF65-F5344CB8AC3E}">
        <p14:creationId xmlns:p14="http://schemas.microsoft.com/office/powerpoint/2010/main" val="865364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a:t>
            </a:fld>
            <a:endParaRPr lang="en-US" dirty="0"/>
          </a:p>
        </p:txBody>
      </p:sp>
    </p:spTree>
    <p:extLst>
      <p:ext uri="{BB962C8B-B14F-4D97-AF65-F5344CB8AC3E}">
        <p14:creationId xmlns:p14="http://schemas.microsoft.com/office/powerpoint/2010/main" val="560498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2</a:t>
            </a:fld>
            <a:endParaRPr lang="en-US" dirty="0"/>
          </a:p>
        </p:txBody>
      </p:sp>
    </p:spTree>
    <p:extLst>
      <p:ext uri="{BB962C8B-B14F-4D97-AF65-F5344CB8AC3E}">
        <p14:creationId xmlns:p14="http://schemas.microsoft.com/office/powerpoint/2010/main" val="101945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2B2CA0B5-6180-495A-8095-E896A817B03D}" type="slidenum">
              <a:rPr lang="en-US" smtClean="0"/>
              <a:t>3</a:t>
            </a:fld>
            <a:endParaRPr lang="en-US" dirty="0"/>
          </a:p>
        </p:txBody>
      </p:sp>
    </p:spTree>
    <p:extLst>
      <p:ext uri="{BB962C8B-B14F-4D97-AF65-F5344CB8AC3E}">
        <p14:creationId xmlns:p14="http://schemas.microsoft.com/office/powerpoint/2010/main" val="3046570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4</a:t>
            </a:fld>
            <a:endParaRPr lang="en-US" dirty="0"/>
          </a:p>
        </p:txBody>
      </p:sp>
    </p:spTree>
    <p:extLst>
      <p:ext uri="{BB962C8B-B14F-4D97-AF65-F5344CB8AC3E}">
        <p14:creationId xmlns:p14="http://schemas.microsoft.com/office/powerpoint/2010/main" val="3539402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Mainly refer people to the Constitution</a:t>
            </a:r>
            <a:r>
              <a:rPr lang="en-US" baseline="0" dirty="0" smtClean="0"/>
              <a:t> if they need information about which branch of government has what power or for some specific wording of an amendment in the Bill of Rights. Most questions dealing with the constitutionality of an issue will require the customer to search through case law from the judiciary.</a:t>
            </a:r>
          </a:p>
          <a:p>
            <a:endParaRPr lang="en-US" baseline="0" dirty="0" smtClean="0"/>
          </a:p>
          <a:p>
            <a:r>
              <a:rPr lang="en-US" baseline="0" dirty="0" smtClean="0"/>
              <a:t>NC State Constitution: https://www.ncleg.gov/Laws/Constitution</a:t>
            </a:r>
          </a:p>
        </p:txBody>
      </p:sp>
      <p:sp>
        <p:nvSpPr>
          <p:cNvPr id="4" name="Slide Number Placeholder 3"/>
          <p:cNvSpPr>
            <a:spLocks noGrp="1"/>
          </p:cNvSpPr>
          <p:nvPr>
            <p:ph type="sldNum" sz="quarter" idx="10"/>
          </p:nvPr>
        </p:nvSpPr>
        <p:spPr/>
        <p:txBody>
          <a:bodyPr/>
          <a:lstStyle/>
          <a:p>
            <a:fld id="{2B2CA0B5-6180-495A-8095-E896A817B03D}" type="slidenum">
              <a:rPr lang="en-US" smtClean="0"/>
              <a:t>5</a:t>
            </a:fld>
            <a:endParaRPr lang="en-US" dirty="0"/>
          </a:p>
        </p:txBody>
      </p:sp>
    </p:spTree>
    <p:extLst>
      <p:ext uri="{BB962C8B-B14F-4D97-AF65-F5344CB8AC3E}">
        <p14:creationId xmlns:p14="http://schemas.microsoft.com/office/powerpoint/2010/main" val="3579552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 types of proposals</a:t>
            </a:r>
            <a:r>
              <a:rPr lang="en-US" baseline="0" dirty="0" smtClean="0"/>
              <a:t> for congressional action: Bills (primary method of action), Simple Resolutions (internal chamber matters), Joint Resolutions (both chambers and approval of president), and concurrent resolutions (impact both chambers not submitted to president). </a:t>
            </a:r>
            <a:r>
              <a:rPr lang="en-US" dirty="0" smtClean="0"/>
              <a:t>Bills get</a:t>
            </a:r>
            <a:r>
              <a:rPr lang="en-US" baseline="0" dirty="0" smtClean="0"/>
              <a:t> approved into law. Law first released as Slip Law. Arranged in Statutes at Large chronologically by congressional session. Codified into US Code by subject matter of the general and permanent laws.</a:t>
            </a:r>
          </a:p>
          <a:p>
            <a:endParaRPr lang="en-US" dirty="0" smtClean="0"/>
          </a:p>
          <a:p>
            <a:r>
              <a:rPr lang="en-US" dirty="0" smtClean="0"/>
              <a:t>North Carolina General Assembly website:</a:t>
            </a:r>
            <a:r>
              <a:rPr lang="en-US" baseline="0" dirty="0" smtClean="0"/>
              <a:t> https://www.ncleg.gov/. The website contains access to the General Statutes. The best way I have found for patrons to search the General Statute is by searching the Table of Contents. Having them click through the various topics and dig down deeper sometimes helps them get a better grasps of what they are looking for. Doing a search by keyword has also worked well, though they may get confused by the search results since it will bring them to statutes on different topics.</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6</a:t>
            </a:fld>
            <a:endParaRPr lang="en-US" dirty="0"/>
          </a:p>
        </p:txBody>
      </p:sp>
    </p:spTree>
    <p:extLst>
      <p:ext uri="{BB962C8B-B14F-4D97-AF65-F5344CB8AC3E}">
        <p14:creationId xmlns:p14="http://schemas.microsoft.com/office/powerpoint/2010/main" val="3052014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 Carolina has</a:t>
            </a:r>
            <a:r>
              <a:rPr lang="en-US" baseline="0" dirty="0" smtClean="0"/>
              <a:t>: the North Carolina Supreme Court, 15 Court of Appeal judges hear cases in 3 judge panel, Five division and 48 Superior Court districts, and 41 District Courts plus the specialty courts.</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7</a:t>
            </a:fld>
            <a:endParaRPr lang="en-US" dirty="0"/>
          </a:p>
        </p:txBody>
      </p:sp>
    </p:spTree>
    <p:extLst>
      <p:ext uri="{BB962C8B-B14F-4D97-AF65-F5344CB8AC3E}">
        <p14:creationId xmlns:p14="http://schemas.microsoft.com/office/powerpoint/2010/main" val="3491298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 Carolina Supreme Court information is listed</a:t>
            </a:r>
            <a:r>
              <a:rPr lang="en-US" baseline="0" dirty="0" smtClean="0"/>
              <a:t> under the North Carolina Courts website listed in the notes on the next slide.</a:t>
            </a:r>
            <a:endParaRPr lang="en-US" dirty="0" smtClean="0"/>
          </a:p>
        </p:txBody>
      </p:sp>
      <p:sp>
        <p:nvSpPr>
          <p:cNvPr id="4" name="Slide Number Placeholder 3"/>
          <p:cNvSpPr>
            <a:spLocks noGrp="1"/>
          </p:cNvSpPr>
          <p:nvPr>
            <p:ph type="sldNum" sz="quarter" idx="10"/>
          </p:nvPr>
        </p:nvSpPr>
        <p:spPr/>
        <p:txBody>
          <a:bodyPr/>
          <a:lstStyle/>
          <a:p>
            <a:fld id="{2B2CA0B5-6180-495A-8095-E896A817B03D}" type="slidenum">
              <a:rPr lang="en-US" smtClean="0"/>
              <a:t>8</a:t>
            </a:fld>
            <a:endParaRPr lang="en-US" dirty="0"/>
          </a:p>
        </p:txBody>
      </p:sp>
    </p:spTree>
    <p:extLst>
      <p:ext uri="{BB962C8B-B14F-4D97-AF65-F5344CB8AC3E}">
        <p14:creationId xmlns:p14="http://schemas.microsoft.com/office/powerpoint/2010/main" val="1803731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 Carolina Courts: https://www.nccourts.gov/. Has access to forms and services offered by the courts. During the presentation I could not remember where the opinions for the Appellate courts were held (either on the court’s page or the State Archives); however, they are linked through the courts website under documents. The link to those opinions is  https://www.nccourts.gov/documents. </a:t>
            </a:r>
          </a:p>
        </p:txBody>
      </p:sp>
      <p:sp>
        <p:nvSpPr>
          <p:cNvPr id="4" name="Slide Number Placeholder 3"/>
          <p:cNvSpPr>
            <a:spLocks noGrp="1"/>
          </p:cNvSpPr>
          <p:nvPr>
            <p:ph type="sldNum" sz="quarter" idx="10"/>
          </p:nvPr>
        </p:nvSpPr>
        <p:spPr/>
        <p:txBody>
          <a:bodyPr/>
          <a:lstStyle/>
          <a:p>
            <a:fld id="{2B2CA0B5-6180-495A-8095-E896A817B03D}" type="slidenum">
              <a:rPr lang="en-US" smtClean="0"/>
              <a:t>9</a:t>
            </a:fld>
            <a:endParaRPr lang="en-US" dirty="0"/>
          </a:p>
        </p:txBody>
      </p:sp>
    </p:spTree>
    <p:extLst>
      <p:ext uri="{BB962C8B-B14F-4D97-AF65-F5344CB8AC3E}">
        <p14:creationId xmlns:p14="http://schemas.microsoft.com/office/powerpoint/2010/main" val="2811060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Difference between the Federal Register and Code</a:t>
            </a:r>
            <a:r>
              <a:rPr lang="en-US" baseline="0" dirty="0" smtClean="0"/>
              <a:t> of Federal Regulations is as follows: Federal Register is the unofficial daily publication for rules, proposed rules, and notices of Federal agencies and organizations, as well as executive orders and other presidential documents; however, the Code of Federal Regulations is just the annual codification of the general and permanent rules that were listed in the Federal Register. So the Federal Register has everything including proposed rules; Code had just the actual rules.</a:t>
            </a:r>
          </a:p>
          <a:p>
            <a:endParaRPr lang="en-US" baseline="0" dirty="0" smtClean="0"/>
          </a:p>
          <a:p>
            <a:r>
              <a:rPr lang="en-US" baseline="0" dirty="0" smtClean="0"/>
              <a:t>NC Governor website: https://governor.nc.gov/. NC.gov is the probably the best website to use to link out to the other state resources you would need. North Carolina State Archives also has some great government information as well: https://archives.ncdcr.gov/</a:t>
            </a:r>
          </a:p>
          <a:p>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10</a:t>
            </a:fld>
            <a:endParaRPr lang="en-US" dirty="0"/>
          </a:p>
        </p:txBody>
      </p:sp>
    </p:spTree>
    <p:extLst>
      <p:ext uri="{BB962C8B-B14F-4D97-AF65-F5344CB8AC3E}">
        <p14:creationId xmlns:p14="http://schemas.microsoft.com/office/powerpoint/2010/main" val="1851983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11</a:t>
            </a:fld>
            <a:endParaRPr lang="en-US" dirty="0"/>
          </a:p>
        </p:txBody>
      </p:sp>
    </p:spTree>
    <p:extLst>
      <p:ext uri="{BB962C8B-B14F-4D97-AF65-F5344CB8AC3E}">
        <p14:creationId xmlns:p14="http://schemas.microsoft.com/office/powerpoint/2010/main" val="4164091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12</a:t>
            </a:fld>
            <a:endParaRPr lang="en-US" dirty="0"/>
          </a:p>
        </p:txBody>
      </p:sp>
    </p:spTree>
    <p:extLst>
      <p:ext uri="{BB962C8B-B14F-4D97-AF65-F5344CB8AC3E}">
        <p14:creationId xmlns:p14="http://schemas.microsoft.com/office/powerpoint/2010/main" val="3167734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state resources are the North Carolina Bar Association;</a:t>
            </a:r>
            <a:r>
              <a:rPr lang="en-US" baseline="0" dirty="0" smtClean="0"/>
              <a:t> North Carolina Law Review, and UNC School of Government Publications.</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13</a:t>
            </a:fld>
            <a:endParaRPr lang="en-US" dirty="0"/>
          </a:p>
        </p:txBody>
      </p:sp>
    </p:spTree>
    <p:extLst>
      <p:ext uri="{BB962C8B-B14F-4D97-AF65-F5344CB8AC3E}">
        <p14:creationId xmlns:p14="http://schemas.microsoft.com/office/powerpoint/2010/main" val="3009671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resources contain information for all states as well as federal resources.</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14</a:t>
            </a:fld>
            <a:endParaRPr lang="en-US" dirty="0"/>
          </a:p>
        </p:txBody>
      </p:sp>
    </p:spTree>
    <p:extLst>
      <p:ext uri="{BB962C8B-B14F-4D97-AF65-F5344CB8AC3E}">
        <p14:creationId xmlns:p14="http://schemas.microsoft.com/office/powerpoint/2010/main" val="207048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see here in Westlaw there</a:t>
            </a:r>
            <a:r>
              <a:rPr lang="en-US" baseline="0" dirty="0" smtClean="0"/>
              <a:t> is a State Materials tab that will provide access to information by state as well.</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15</a:t>
            </a:fld>
            <a:endParaRPr lang="en-US" dirty="0"/>
          </a:p>
        </p:txBody>
      </p:sp>
    </p:spTree>
    <p:extLst>
      <p:ext uri="{BB962C8B-B14F-4D97-AF65-F5344CB8AC3E}">
        <p14:creationId xmlns:p14="http://schemas.microsoft.com/office/powerpoint/2010/main" val="2094442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Legal</a:t>
            </a:r>
            <a:r>
              <a:rPr lang="en-US" baseline="0" dirty="0" smtClean="0"/>
              <a:t> Aid of North Carolina or Pisgah Legal Services (depending on the county you are in) has great resources to general legal information as well. https://www.legalaidnc.org/ and https://www.pisgahlegal.org/</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18</a:t>
            </a:fld>
            <a:endParaRPr lang="en-US" dirty="0"/>
          </a:p>
        </p:txBody>
      </p:sp>
    </p:spTree>
    <p:extLst>
      <p:ext uri="{BB962C8B-B14F-4D97-AF65-F5344CB8AC3E}">
        <p14:creationId xmlns:p14="http://schemas.microsoft.com/office/powerpoint/2010/main" val="721257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time. Have a great</a:t>
            </a:r>
            <a:r>
              <a:rPr lang="en-US" baseline="0" dirty="0" smtClean="0"/>
              <a:t> day.</a:t>
            </a:r>
            <a:endParaRPr lang="en-US" dirty="0"/>
          </a:p>
        </p:txBody>
      </p:sp>
      <p:sp>
        <p:nvSpPr>
          <p:cNvPr id="4" name="Slide Number Placeholder 3"/>
          <p:cNvSpPr>
            <a:spLocks noGrp="1"/>
          </p:cNvSpPr>
          <p:nvPr>
            <p:ph type="sldNum" sz="quarter" idx="10"/>
          </p:nvPr>
        </p:nvSpPr>
        <p:spPr/>
        <p:txBody>
          <a:bodyPr/>
          <a:lstStyle/>
          <a:p>
            <a:fld id="{2B2CA0B5-6180-495A-8095-E896A817B03D}" type="slidenum">
              <a:rPr lang="en-US" smtClean="0"/>
              <a:t>19</a:t>
            </a:fld>
            <a:endParaRPr lang="en-US" dirty="0"/>
          </a:p>
        </p:txBody>
      </p:sp>
    </p:spTree>
    <p:extLst>
      <p:ext uri="{BB962C8B-B14F-4D97-AF65-F5344CB8AC3E}">
        <p14:creationId xmlns:p14="http://schemas.microsoft.com/office/powerpoint/2010/main" val="2427981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1250492"/>
          </a:xfrm>
          <a:prstGeom prst="rect">
            <a:avLst/>
          </a:prstGeom>
        </p:spPr>
        <p:txBody>
          <a:bodyPr anchor="b">
            <a:normAutofit/>
          </a:bodyPr>
          <a:lstStyle>
            <a:lvl1pPr algn="ctr">
              <a:defRPr sz="6600" b="1" baseline="0">
                <a:latin typeface="Oswald" panose="00000500000000000000" pitchFamily="2" charset="0"/>
              </a:defRPr>
            </a:lvl1pPr>
          </a:lstStyle>
          <a:p>
            <a:r>
              <a:rPr lang="en-US" dirty="0" smtClean="0"/>
              <a:t>Title</a:t>
            </a:r>
            <a:endParaRPr lang="en-US" dirty="0"/>
          </a:p>
        </p:txBody>
      </p:sp>
      <p:sp>
        <p:nvSpPr>
          <p:cNvPr id="3" name="Subtitle 2"/>
          <p:cNvSpPr>
            <a:spLocks noGrp="1"/>
          </p:cNvSpPr>
          <p:nvPr>
            <p:ph type="subTitle" idx="1" hasCustomPrompt="1"/>
          </p:nvPr>
        </p:nvSpPr>
        <p:spPr>
          <a:xfrm>
            <a:off x="1524000" y="2372855"/>
            <a:ext cx="9144000" cy="570370"/>
          </a:xfrm>
          <a:prstGeom prst="rect">
            <a:avLst/>
          </a:prstGeom>
        </p:spPr>
        <p:txBody>
          <a:bodyPr>
            <a:noAutofit/>
          </a:bodyPr>
          <a:lstStyle>
            <a:lvl1pPr marL="0" indent="0" algn="ctr">
              <a:buNone/>
              <a:defRPr sz="4000">
                <a:latin typeface="Oswald Light" panose="000004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sp>
        <p:nvSpPr>
          <p:cNvPr id="4" name="Date Placeholder 3"/>
          <p:cNvSpPr>
            <a:spLocks noGrp="1"/>
          </p:cNvSpPr>
          <p:nvPr>
            <p:ph type="dt" sz="half" idx="10"/>
          </p:nvPr>
        </p:nvSpPr>
        <p:spPr>
          <a:xfrm>
            <a:off x="838200" y="6486983"/>
            <a:ext cx="27432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5" name="Footer Placeholder 4"/>
          <p:cNvSpPr>
            <a:spLocks noGrp="1"/>
          </p:cNvSpPr>
          <p:nvPr>
            <p:ph type="ftr" sz="quarter" idx="11"/>
          </p:nvPr>
        </p:nvSpPr>
        <p:spPr>
          <a:xfrm>
            <a:off x="4038600" y="6486983"/>
            <a:ext cx="41148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6" name="Slide Number Placeholder 5"/>
          <p:cNvSpPr>
            <a:spLocks noGrp="1"/>
          </p:cNvSpPr>
          <p:nvPr>
            <p:ph type="sldNum" sz="quarter" idx="12"/>
          </p:nvPr>
        </p:nvSpPr>
        <p:spPr>
          <a:xfrm>
            <a:off x="8610600" y="6486983"/>
            <a:ext cx="2743200" cy="365125"/>
          </a:xfrm>
          <a:prstGeom prst="rect">
            <a:avLst/>
          </a:prstGeom>
        </p:spPr>
        <p:txBody>
          <a:bodyP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
        <p:nvSpPr>
          <p:cNvPr id="9" name="Text Placeholder 8"/>
          <p:cNvSpPr>
            <a:spLocks noGrp="1"/>
          </p:cNvSpPr>
          <p:nvPr>
            <p:ph type="body" sz="quarter" idx="13" hasCustomPrompt="1"/>
          </p:nvPr>
        </p:nvSpPr>
        <p:spPr>
          <a:xfrm>
            <a:off x="1524000" y="4466952"/>
            <a:ext cx="9144000" cy="453391"/>
          </a:xfrm>
          <a:prstGeom prst="rect">
            <a:avLst/>
          </a:prstGeom>
        </p:spPr>
        <p:txBody>
          <a:bodyPr>
            <a:noAutofit/>
          </a:bodyPr>
          <a:lstStyle>
            <a:lvl1pPr marL="0" indent="0" algn="ctr">
              <a:buNone/>
              <a:defRPr sz="3200" b="1" baseline="0">
                <a:latin typeface="Oswald" panose="00000500000000000000" pitchFamily="2" charset="0"/>
              </a:defRPr>
            </a:lvl1pPr>
          </a:lstStyle>
          <a:p>
            <a:pPr lvl="0"/>
            <a:r>
              <a:rPr lang="en-US" dirty="0" smtClean="0"/>
              <a:t>Presenter’s Name</a:t>
            </a:r>
          </a:p>
        </p:txBody>
      </p:sp>
      <p:sp>
        <p:nvSpPr>
          <p:cNvPr id="11" name="Text Placeholder 10"/>
          <p:cNvSpPr>
            <a:spLocks noGrp="1"/>
          </p:cNvSpPr>
          <p:nvPr>
            <p:ph type="body" sz="quarter" idx="14" hasCustomPrompt="1"/>
          </p:nvPr>
        </p:nvSpPr>
        <p:spPr>
          <a:xfrm>
            <a:off x="1524000" y="5085172"/>
            <a:ext cx="9144000" cy="409938"/>
          </a:xfrm>
          <a:prstGeom prst="rect">
            <a:avLst/>
          </a:prstGeom>
        </p:spPr>
        <p:txBody>
          <a:bodyPr/>
          <a:lstStyle>
            <a:lvl1pPr marL="0" indent="0" algn="ctr">
              <a:buNone/>
              <a:defRPr>
                <a:latin typeface="Oswald Light" panose="00000400000000000000" pitchFamily="2" charset="0"/>
              </a:defRPr>
            </a:lvl1pPr>
          </a:lstStyle>
          <a:p>
            <a:pPr lvl="0"/>
            <a:r>
              <a:rPr lang="en-US" dirty="0" smtClean="0"/>
              <a:t>Presenter’s Title</a:t>
            </a:r>
          </a:p>
          <a:p>
            <a:pPr lvl="4"/>
            <a:endParaRPr lang="en-US" dirty="0"/>
          </a:p>
        </p:txBody>
      </p:sp>
    </p:spTree>
    <p:extLst>
      <p:ext uri="{BB962C8B-B14F-4D97-AF65-F5344CB8AC3E}">
        <p14:creationId xmlns:p14="http://schemas.microsoft.com/office/powerpoint/2010/main" val="35913303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28206" y="593248"/>
            <a:ext cx="9925594" cy="852375"/>
          </a:xfrm>
          <a:prstGeom prst="rect">
            <a:avLst/>
          </a:prstGeom>
        </p:spPr>
        <p:txBody>
          <a:bodyPr/>
          <a:lstStyle>
            <a:lvl1pPr>
              <a:defRPr b="1" baseline="0">
                <a:solidFill>
                  <a:srgbClr val="002B54"/>
                </a:solidFill>
                <a:latin typeface="Oswald" panose="00000500000000000000" pitchFamily="2" charset="0"/>
              </a:defRPr>
            </a:lvl1pPr>
          </a:lstStyle>
          <a:p>
            <a:r>
              <a:rPr lang="en-US" dirty="0" smtClean="0"/>
              <a:t>Title</a:t>
            </a:r>
            <a:endParaRPr lang="en-US" dirty="0"/>
          </a:p>
        </p:txBody>
      </p:sp>
      <p:sp>
        <p:nvSpPr>
          <p:cNvPr id="3" name="Content Placeholder 2"/>
          <p:cNvSpPr>
            <a:spLocks noGrp="1"/>
          </p:cNvSpPr>
          <p:nvPr>
            <p:ph idx="1" hasCustomPrompt="1"/>
          </p:nvPr>
        </p:nvSpPr>
        <p:spPr>
          <a:xfrm>
            <a:off x="1428206" y="1825625"/>
            <a:ext cx="9925594" cy="4351338"/>
          </a:xfrm>
          <a:prstGeom prst="rect">
            <a:avLst/>
          </a:prstGeom>
        </p:spPr>
        <p:txBody>
          <a:bodyPr/>
          <a:lstStyle>
            <a:lvl1pPr>
              <a:defRPr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vl2pPr>
              <a:defRPr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2pPr>
          </a:lstStyle>
          <a:p>
            <a:pPr lvl="0"/>
            <a:r>
              <a:rPr lang="en-US" dirty="0" smtClean="0"/>
              <a:t>3-5 bullet points or sub-points per slide</a:t>
            </a:r>
          </a:p>
          <a:p>
            <a:pPr lvl="1"/>
            <a:r>
              <a:rPr lang="en-US" dirty="0" smtClean="0"/>
              <a:t>Keep text concise and brief</a:t>
            </a:r>
          </a:p>
          <a:p>
            <a:pPr lvl="1"/>
            <a:r>
              <a:rPr lang="en-US" dirty="0" smtClean="0"/>
              <a:t>Avoid paragraphs of information</a:t>
            </a:r>
          </a:p>
        </p:txBody>
      </p:sp>
      <p:sp>
        <p:nvSpPr>
          <p:cNvPr id="7" name="Date Placeholder 3"/>
          <p:cNvSpPr>
            <a:spLocks noGrp="1"/>
          </p:cNvSpPr>
          <p:nvPr>
            <p:ph type="dt" sz="half" idx="10"/>
          </p:nvPr>
        </p:nvSpPr>
        <p:spPr>
          <a:xfrm>
            <a:off x="838200" y="6486983"/>
            <a:ext cx="2743200" cy="365125"/>
          </a:xfrm>
          <a:prstGeom prst="rect">
            <a:avLst/>
          </a:prstGeom>
        </p:spPr>
        <p:txBody>
          <a:bodyPr anchor="ct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8" name="Footer Placeholder 4"/>
          <p:cNvSpPr>
            <a:spLocks noGrp="1"/>
          </p:cNvSpPr>
          <p:nvPr>
            <p:ph type="ftr" sz="quarter" idx="11"/>
          </p:nvPr>
        </p:nvSpPr>
        <p:spPr>
          <a:xfrm>
            <a:off x="4038600" y="6486983"/>
            <a:ext cx="4114800" cy="365125"/>
          </a:xfrm>
          <a:prstGeom prst="rect">
            <a:avLst/>
          </a:prstGeom>
        </p:spPr>
        <p:txBody>
          <a:bodyPr anchor="ctr"/>
          <a:lstStyle>
            <a:lvl1pPr algn="ct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9" name="Slide Number Placeholder 5"/>
          <p:cNvSpPr>
            <a:spLocks noGrp="1"/>
          </p:cNvSpPr>
          <p:nvPr>
            <p:ph type="sldNum" sz="quarter" idx="12"/>
          </p:nvPr>
        </p:nvSpPr>
        <p:spPr>
          <a:xfrm>
            <a:off x="8610600" y="6486983"/>
            <a:ext cx="2743200" cy="365125"/>
          </a:xfrm>
          <a:prstGeom prst="rect">
            <a:avLst/>
          </a:prstGeom>
        </p:spPr>
        <p:txBody>
          <a:bodyPr anchor="ct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Tree>
    <p:extLst>
      <p:ext uri="{BB962C8B-B14F-4D97-AF65-F5344CB8AC3E}">
        <p14:creationId xmlns:p14="http://schemas.microsoft.com/office/powerpoint/2010/main" val="32833166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428206" y="1825625"/>
            <a:ext cx="4591594" cy="4351338"/>
          </a:xfrm>
          <a:prstGeom prst="rect">
            <a:avLst/>
          </a:prstGeom>
        </p:spPr>
        <p:txBody>
          <a:bodyPr/>
          <a:lstStyle>
            <a:lvl1pPr>
              <a:defRPr>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Bullet Points or Image</a:t>
            </a:r>
          </a:p>
        </p:txBody>
      </p:sp>
      <p:sp>
        <p:nvSpPr>
          <p:cNvPr id="9" name="Content Placeholder 2"/>
          <p:cNvSpPr>
            <a:spLocks noGrp="1"/>
          </p:cNvSpPr>
          <p:nvPr>
            <p:ph sz="half" idx="13" hasCustomPrompt="1"/>
          </p:nvPr>
        </p:nvSpPr>
        <p:spPr>
          <a:xfrm>
            <a:off x="6762206" y="1825625"/>
            <a:ext cx="4591594"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Bullet Points or Image</a:t>
            </a:r>
          </a:p>
        </p:txBody>
      </p:sp>
      <p:sp>
        <p:nvSpPr>
          <p:cNvPr id="10" name="Date Placeholder 3"/>
          <p:cNvSpPr>
            <a:spLocks noGrp="1"/>
          </p:cNvSpPr>
          <p:nvPr>
            <p:ph type="dt" sz="half" idx="10"/>
          </p:nvPr>
        </p:nvSpPr>
        <p:spPr>
          <a:xfrm>
            <a:off x="838200" y="6486983"/>
            <a:ext cx="27432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11" name="Footer Placeholder 4"/>
          <p:cNvSpPr>
            <a:spLocks noGrp="1"/>
          </p:cNvSpPr>
          <p:nvPr>
            <p:ph type="ftr" sz="quarter" idx="11"/>
          </p:nvPr>
        </p:nvSpPr>
        <p:spPr>
          <a:xfrm>
            <a:off x="4038600" y="6486983"/>
            <a:ext cx="41148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12" name="Slide Number Placeholder 5"/>
          <p:cNvSpPr>
            <a:spLocks noGrp="1"/>
          </p:cNvSpPr>
          <p:nvPr>
            <p:ph type="sldNum" sz="quarter" idx="12"/>
          </p:nvPr>
        </p:nvSpPr>
        <p:spPr>
          <a:xfrm>
            <a:off x="8610600" y="6486983"/>
            <a:ext cx="2743200" cy="365125"/>
          </a:xfrm>
          <a:prstGeom prst="rect">
            <a:avLst/>
          </a:prstGeom>
        </p:spPr>
        <p:txBody>
          <a:bodyP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
        <p:nvSpPr>
          <p:cNvPr id="13" name="Title 1"/>
          <p:cNvSpPr>
            <a:spLocks noGrp="1"/>
          </p:cNvSpPr>
          <p:nvPr>
            <p:ph type="title" hasCustomPrompt="1"/>
          </p:nvPr>
        </p:nvSpPr>
        <p:spPr>
          <a:xfrm>
            <a:off x="1428206" y="593248"/>
            <a:ext cx="9925594" cy="852375"/>
          </a:xfrm>
          <a:prstGeom prst="rect">
            <a:avLst/>
          </a:prstGeom>
        </p:spPr>
        <p:txBody>
          <a:bodyPr/>
          <a:lstStyle>
            <a:lvl1pPr>
              <a:defRPr b="1" baseline="0">
                <a:solidFill>
                  <a:srgbClr val="002B54"/>
                </a:solidFill>
                <a:latin typeface="Oswald" panose="00000500000000000000" pitchFamily="2" charset="0"/>
              </a:defRPr>
            </a:lvl1pPr>
          </a:lstStyle>
          <a:p>
            <a:r>
              <a:rPr lang="en-US" dirty="0" smtClean="0"/>
              <a:t>Two-Content Slide</a:t>
            </a:r>
            <a:endParaRPr lang="en-US" dirty="0"/>
          </a:p>
        </p:txBody>
      </p:sp>
    </p:spTree>
    <p:extLst>
      <p:ext uri="{BB962C8B-B14F-4D97-AF65-F5344CB8AC3E}">
        <p14:creationId xmlns:p14="http://schemas.microsoft.com/office/powerpoint/2010/main" val="342723155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26618" y="1681163"/>
            <a:ext cx="4569369" cy="823912"/>
          </a:xfrm>
          <a:prstGeom prst="rect">
            <a:avLst/>
          </a:prstGeom>
        </p:spPr>
        <p:txBody>
          <a:bodyPr anchor="b"/>
          <a:lstStyle>
            <a:lvl1pPr marL="0" indent="0">
              <a:buNone/>
              <a:defRPr sz="2800" b="1"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Idea or Main Point</a:t>
            </a:r>
          </a:p>
        </p:txBody>
      </p:sp>
      <p:sp>
        <p:nvSpPr>
          <p:cNvPr id="4" name="Content Placeholder 3"/>
          <p:cNvSpPr>
            <a:spLocks noGrp="1"/>
          </p:cNvSpPr>
          <p:nvPr>
            <p:ph sz="half" idx="2" hasCustomPrompt="1"/>
          </p:nvPr>
        </p:nvSpPr>
        <p:spPr>
          <a:xfrm>
            <a:off x="1428206" y="2505075"/>
            <a:ext cx="4569369" cy="3684588"/>
          </a:xfrm>
          <a:prstGeom prst="rect">
            <a:avLst/>
          </a:prstGeom>
        </p:spPr>
        <p:txBody>
          <a:bodyPr/>
          <a:lstStyle>
            <a:lvl1pPr>
              <a:defRPr sz="2400"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Bullet Points, Image, or Graphic</a:t>
            </a:r>
            <a:endParaRPr lang="en-US" dirty="0"/>
          </a:p>
        </p:txBody>
      </p:sp>
      <p:sp>
        <p:nvSpPr>
          <p:cNvPr id="10" name="Title 1"/>
          <p:cNvSpPr>
            <a:spLocks noGrp="1"/>
          </p:cNvSpPr>
          <p:nvPr>
            <p:ph type="title" hasCustomPrompt="1"/>
          </p:nvPr>
        </p:nvSpPr>
        <p:spPr>
          <a:xfrm>
            <a:off x="1428206" y="593248"/>
            <a:ext cx="9925594" cy="852375"/>
          </a:xfrm>
          <a:prstGeom prst="rect">
            <a:avLst/>
          </a:prstGeom>
        </p:spPr>
        <p:txBody>
          <a:bodyPr/>
          <a:lstStyle>
            <a:lvl1pPr>
              <a:defRPr b="1" baseline="0">
                <a:solidFill>
                  <a:srgbClr val="002B54"/>
                </a:solidFill>
                <a:latin typeface="Oswald" panose="00000500000000000000" pitchFamily="2" charset="0"/>
              </a:defRPr>
            </a:lvl1pPr>
          </a:lstStyle>
          <a:p>
            <a:r>
              <a:rPr lang="en-US" dirty="0" smtClean="0"/>
              <a:t>Comparison Slide</a:t>
            </a:r>
            <a:endParaRPr lang="en-US" dirty="0"/>
          </a:p>
        </p:txBody>
      </p:sp>
      <p:sp>
        <p:nvSpPr>
          <p:cNvPr id="11" name="Text Placeholder 2"/>
          <p:cNvSpPr>
            <a:spLocks noGrp="1"/>
          </p:cNvSpPr>
          <p:nvPr>
            <p:ph type="body" idx="13" hasCustomPrompt="1"/>
          </p:nvPr>
        </p:nvSpPr>
        <p:spPr>
          <a:xfrm>
            <a:off x="6782843" y="1764507"/>
            <a:ext cx="4569369" cy="823912"/>
          </a:xfrm>
          <a:prstGeom prst="rect">
            <a:avLst/>
          </a:prstGeom>
        </p:spPr>
        <p:txBody>
          <a:bodyPr anchor="b"/>
          <a:lstStyle>
            <a:lvl1pPr marL="0" indent="0">
              <a:buNone/>
              <a:defRPr sz="2800" b="1"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Idea or Main Point</a:t>
            </a:r>
          </a:p>
        </p:txBody>
      </p:sp>
      <p:sp>
        <p:nvSpPr>
          <p:cNvPr id="12" name="Content Placeholder 3"/>
          <p:cNvSpPr>
            <a:spLocks noGrp="1"/>
          </p:cNvSpPr>
          <p:nvPr>
            <p:ph sz="half" idx="14" hasCustomPrompt="1"/>
          </p:nvPr>
        </p:nvSpPr>
        <p:spPr>
          <a:xfrm>
            <a:off x="6784431" y="2588419"/>
            <a:ext cx="4569369" cy="3684588"/>
          </a:xfrm>
          <a:prstGeom prst="rect">
            <a:avLst/>
          </a:prstGeom>
        </p:spPr>
        <p:txBody>
          <a:bodyPr/>
          <a:lstStyle>
            <a:lvl1pPr>
              <a:defRPr sz="2400"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Bullet Points, Image, or Graphic</a:t>
            </a:r>
            <a:endParaRPr lang="en-US" dirty="0"/>
          </a:p>
        </p:txBody>
      </p:sp>
      <p:sp>
        <p:nvSpPr>
          <p:cNvPr id="13" name="Date Placeholder 3"/>
          <p:cNvSpPr>
            <a:spLocks noGrp="1"/>
          </p:cNvSpPr>
          <p:nvPr>
            <p:ph type="dt" sz="half" idx="10"/>
          </p:nvPr>
        </p:nvSpPr>
        <p:spPr>
          <a:xfrm>
            <a:off x="838200" y="6486983"/>
            <a:ext cx="27432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14" name="Footer Placeholder 4"/>
          <p:cNvSpPr>
            <a:spLocks noGrp="1"/>
          </p:cNvSpPr>
          <p:nvPr>
            <p:ph type="ftr" sz="quarter" idx="11"/>
          </p:nvPr>
        </p:nvSpPr>
        <p:spPr>
          <a:xfrm>
            <a:off x="4038600" y="6486983"/>
            <a:ext cx="41148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15" name="Slide Number Placeholder 5"/>
          <p:cNvSpPr>
            <a:spLocks noGrp="1"/>
          </p:cNvSpPr>
          <p:nvPr>
            <p:ph type="sldNum" sz="quarter" idx="12"/>
          </p:nvPr>
        </p:nvSpPr>
        <p:spPr>
          <a:xfrm>
            <a:off x="8610600" y="6486983"/>
            <a:ext cx="2743200" cy="365125"/>
          </a:xfrm>
          <a:prstGeom prst="rect">
            <a:avLst/>
          </a:prstGeom>
        </p:spPr>
        <p:txBody>
          <a:bodyP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Tree>
    <p:extLst>
      <p:ext uri="{BB962C8B-B14F-4D97-AF65-F5344CB8AC3E}">
        <p14:creationId xmlns:p14="http://schemas.microsoft.com/office/powerpoint/2010/main" val="41051353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1250492"/>
          </a:xfrm>
          <a:prstGeom prst="rect">
            <a:avLst/>
          </a:prstGeom>
        </p:spPr>
        <p:txBody>
          <a:bodyPr anchor="b">
            <a:normAutofit/>
          </a:bodyPr>
          <a:lstStyle>
            <a:lvl1pPr algn="ctr">
              <a:defRPr sz="6600" b="1" baseline="0">
                <a:latin typeface="Oswald" panose="00000500000000000000" pitchFamily="2" charset="0"/>
              </a:defRPr>
            </a:lvl1pPr>
          </a:lstStyle>
          <a:p>
            <a:r>
              <a:rPr lang="en-US" dirty="0" smtClean="0"/>
              <a:t>Title</a:t>
            </a:r>
            <a:endParaRPr lang="en-US" dirty="0"/>
          </a:p>
        </p:txBody>
      </p:sp>
      <p:sp>
        <p:nvSpPr>
          <p:cNvPr id="3" name="Subtitle 2"/>
          <p:cNvSpPr>
            <a:spLocks noGrp="1"/>
          </p:cNvSpPr>
          <p:nvPr>
            <p:ph type="subTitle" idx="1" hasCustomPrompt="1"/>
          </p:nvPr>
        </p:nvSpPr>
        <p:spPr>
          <a:xfrm>
            <a:off x="1524000" y="2372855"/>
            <a:ext cx="9144000" cy="570370"/>
          </a:xfrm>
          <a:prstGeom prst="rect">
            <a:avLst/>
          </a:prstGeom>
        </p:spPr>
        <p:txBody>
          <a:bodyPr>
            <a:noAutofit/>
          </a:bodyPr>
          <a:lstStyle>
            <a:lvl1pPr marL="0" indent="0" algn="ctr">
              <a:buNone/>
              <a:defRPr sz="4000">
                <a:latin typeface="Oswald Light" panose="000004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sp>
        <p:nvSpPr>
          <p:cNvPr id="4" name="Date Placeholder 3"/>
          <p:cNvSpPr>
            <a:spLocks noGrp="1"/>
          </p:cNvSpPr>
          <p:nvPr>
            <p:ph type="dt" sz="half" idx="10"/>
          </p:nvPr>
        </p:nvSpPr>
        <p:spPr>
          <a:xfrm>
            <a:off x="838200" y="6486983"/>
            <a:ext cx="27432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5" name="Footer Placeholder 4"/>
          <p:cNvSpPr>
            <a:spLocks noGrp="1"/>
          </p:cNvSpPr>
          <p:nvPr>
            <p:ph type="ftr" sz="quarter" idx="11"/>
          </p:nvPr>
        </p:nvSpPr>
        <p:spPr>
          <a:xfrm>
            <a:off x="4038600" y="6486983"/>
            <a:ext cx="41148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6" name="Slide Number Placeholder 5"/>
          <p:cNvSpPr>
            <a:spLocks noGrp="1"/>
          </p:cNvSpPr>
          <p:nvPr>
            <p:ph type="sldNum" sz="quarter" idx="12"/>
          </p:nvPr>
        </p:nvSpPr>
        <p:spPr>
          <a:xfrm>
            <a:off x="8610600" y="6486983"/>
            <a:ext cx="2743200" cy="365125"/>
          </a:xfrm>
          <a:prstGeom prst="rect">
            <a:avLst/>
          </a:prstGeom>
        </p:spPr>
        <p:txBody>
          <a:bodyP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
        <p:nvSpPr>
          <p:cNvPr id="9" name="Text Placeholder 8"/>
          <p:cNvSpPr>
            <a:spLocks noGrp="1"/>
          </p:cNvSpPr>
          <p:nvPr>
            <p:ph type="body" sz="quarter" idx="13" hasCustomPrompt="1"/>
          </p:nvPr>
        </p:nvSpPr>
        <p:spPr>
          <a:xfrm>
            <a:off x="1524000" y="4466952"/>
            <a:ext cx="9144000" cy="453391"/>
          </a:xfrm>
          <a:prstGeom prst="rect">
            <a:avLst/>
          </a:prstGeom>
        </p:spPr>
        <p:txBody>
          <a:bodyPr>
            <a:noAutofit/>
          </a:bodyPr>
          <a:lstStyle>
            <a:lvl1pPr marL="0" indent="0" algn="ctr">
              <a:buNone/>
              <a:defRPr sz="3200" b="1" baseline="0">
                <a:latin typeface="Oswald" panose="00000500000000000000" pitchFamily="2" charset="0"/>
              </a:defRPr>
            </a:lvl1pPr>
          </a:lstStyle>
          <a:p>
            <a:pPr lvl="0"/>
            <a:r>
              <a:rPr lang="en-US" dirty="0" smtClean="0"/>
              <a:t>Presenter’s Name</a:t>
            </a:r>
          </a:p>
        </p:txBody>
      </p:sp>
      <p:sp>
        <p:nvSpPr>
          <p:cNvPr id="11" name="Text Placeholder 10"/>
          <p:cNvSpPr>
            <a:spLocks noGrp="1"/>
          </p:cNvSpPr>
          <p:nvPr>
            <p:ph type="body" sz="quarter" idx="14" hasCustomPrompt="1"/>
          </p:nvPr>
        </p:nvSpPr>
        <p:spPr>
          <a:xfrm>
            <a:off x="1524000" y="5085172"/>
            <a:ext cx="9144000" cy="409938"/>
          </a:xfrm>
          <a:prstGeom prst="rect">
            <a:avLst/>
          </a:prstGeom>
        </p:spPr>
        <p:txBody>
          <a:bodyPr/>
          <a:lstStyle>
            <a:lvl1pPr marL="0" indent="0" algn="ctr">
              <a:buNone/>
              <a:defRPr>
                <a:latin typeface="Oswald Light" panose="00000400000000000000" pitchFamily="2" charset="0"/>
              </a:defRPr>
            </a:lvl1pPr>
          </a:lstStyle>
          <a:p>
            <a:pPr lvl="0"/>
            <a:r>
              <a:rPr lang="en-US" dirty="0" smtClean="0"/>
              <a:t>Presenter’s Title</a:t>
            </a:r>
          </a:p>
          <a:p>
            <a:pPr lvl="4"/>
            <a:endParaRPr lang="en-US" dirty="0"/>
          </a:p>
        </p:txBody>
      </p:sp>
    </p:spTree>
    <p:extLst>
      <p:ext uri="{BB962C8B-B14F-4D97-AF65-F5344CB8AC3E}">
        <p14:creationId xmlns:p14="http://schemas.microsoft.com/office/powerpoint/2010/main" val="24940449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428206" y="1825625"/>
            <a:ext cx="4591594" cy="4351338"/>
          </a:xfrm>
          <a:prstGeom prst="rect">
            <a:avLst/>
          </a:prstGeom>
        </p:spPr>
        <p:txBody>
          <a:bodyPr/>
          <a:lstStyle>
            <a:lvl1pPr>
              <a:defRPr>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Bullet Points or Image</a:t>
            </a:r>
          </a:p>
        </p:txBody>
      </p:sp>
      <p:sp>
        <p:nvSpPr>
          <p:cNvPr id="9" name="Content Placeholder 2"/>
          <p:cNvSpPr>
            <a:spLocks noGrp="1"/>
          </p:cNvSpPr>
          <p:nvPr>
            <p:ph sz="half" idx="13" hasCustomPrompt="1"/>
          </p:nvPr>
        </p:nvSpPr>
        <p:spPr>
          <a:xfrm>
            <a:off x="6762206" y="1825625"/>
            <a:ext cx="4591594"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Bullet Points or Image</a:t>
            </a:r>
          </a:p>
        </p:txBody>
      </p:sp>
      <p:sp>
        <p:nvSpPr>
          <p:cNvPr id="10" name="Date Placeholder 3"/>
          <p:cNvSpPr>
            <a:spLocks noGrp="1"/>
          </p:cNvSpPr>
          <p:nvPr>
            <p:ph type="dt" sz="half" idx="10"/>
          </p:nvPr>
        </p:nvSpPr>
        <p:spPr>
          <a:xfrm>
            <a:off x="838200" y="6486983"/>
            <a:ext cx="27432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11" name="Footer Placeholder 4"/>
          <p:cNvSpPr>
            <a:spLocks noGrp="1"/>
          </p:cNvSpPr>
          <p:nvPr>
            <p:ph type="ftr" sz="quarter" idx="11"/>
          </p:nvPr>
        </p:nvSpPr>
        <p:spPr>
          <a:xfrm>
            <a:off x="4038600" y="6486983"/>
            <a:ext cx="41148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12" name="Slide Number Placeholder 5"/>
          <p:cNvSpPr>
            <a:spLocks noGrp="1"/>
          </p:cNvSpPr>
          <p:nvPr>
            <p:ph type="sldNum" sz="quarter" idx="12"/>
          </p:nvPr>
        </p:nvSpPr>
        <p:spPr>
          <a:xfrm>
            <a:off x="8610600" y="6486983"/>
            <a:ext cx="2743200" cy="365125"/>
          </a:xfrm>
          <a:prstGeom prst="rect">
            <a:avLst/>
          </a:prstGeom>
        </p:spPr>
        <p:txBody>
          <a:bodyP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
        <p:nvSpPr>
          <p:cNvPr id="13" name="Title 1"/>
          <p:cNvSpPr>
            <a:spLocks noGrp="1"/>
          </p:cNvSpPr>
          <p:nvPr>
            <p:ph type="title" hasCustomPrompt="1"/>
          </p:nvPr>
        </p:nvSpPr>
        <p:spPr>
          <a:xfrm>
            <a:off x="1428206" y="593248"/>
            <a:ext cx="9925594" cy="852375"/>
          </a:xfrm>
          <a:prstGeom prst="rect">
            <a:avLst/>
          </a:prstGeom>
        </p:spPr>
        <p:txBody>
          <a:bodyPr/>
          <a:lstStyle>
            <a:lvl1pPr>
              <a:defRPr b="1" baseline="0">
                <a:solidFill>
                  <a:srgbClr val="002B54"/>
                </a:solidFill>
                <a:latin typeface="Oswald" panose="00000500000000000000" pitchFamily="2" charset="0"/>
              </a:defRPr>
            </a:lvl1pPr>
          </a:lstStyle>
          <a:p>
            <a:r>
              <a:rPr lang="en-US" dirty="0" smtClean="0"/>
              <a:t>Two-Content Slide</a:t>
            </a:r>
            <a:endParaRPr lang="en-US" dirty="0"/>
          </a:p>
        </p:txBody>
      </p:sp>
    </p:spTree>
    <p:extLst>
      <p:ext uri="{BB962C8B-B14F-4D97-AF65-F5344CB8AC3E}">
        <p14:creationId xmlns:p14="http://schemas.microsoft.com/office/powerpoint/2010/main" val="32309085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26618" y="1681163"/>
            <a:ext cx="4569369" cy="823912"/>
          </a:xfrm>
          <a:prstGeom prst="rect">
            <a:avLst/>
          </a:prstGeom>
        </p:spPr>
        <p:txBody>
          <a:bodyPr anchor="b"/>
          <a:lstStyle>
            <a:lvl1pPr marL="0" indent="0">
              <a:buNone/>
              <a:defRPr sz="2800" b="1"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Idea or Main Point</a:t>
            </a:r>
          </a:p>
        </p:txBody>
      </p:sp>
      <p:sp>
        <p:nvSpPr>
          <p:cNvPr id="4" name="Content Placeholder 3"/>
          <p:cNvSpPr>
            <a:spLocks noGrp="1"/>
          </p:cNvSpPr>
          <p:nvPr>
            <p:ph sz="half" idx="2" hasCustomPrompt="1"/>
          </p:nvPr>
        </p:nvSpPr>
        <p:spPr>
          <a:xfrm>
            <a:off x="1428206" y="2505075"/>
            <a:ext cx="4569369" cy="3684588"/>
          </a:xfrm>
          <a:prstGeom prst="rect">
            <a:avLst/>
          </a:prstGeom>
        </p:spPr>
        <p:txBody>
          <a:bodyPr/>
          <a:lstStyle>
            <a:lvl1pPr>
              <a:defRPr sz="2400"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Bullet Points, Image, or Graphic</a:t>
            </a:r>
            <a:endParaRPr lang="en-US" dirty="0"/>
          </a:p>
        </p:txBody>
      </p:sp>
      <p:sp>
        <p:nvSpPr>
          <p:cNvPr id="10" name="Title 1"/>
          <p:cNvSpPr>
            <a:spLocks noGrp="1"/>
          </p:cNvSpPr>
          <p:nvPr>
            <p:ph type="title" hasCustomPrompt="1"/>
          </p:nvPr>
        </p:nvSpPr>
        <p:spPr>
          <a:xfrm>
            <a:off x="1428206" y="593248"/>
            <a:ext cx="9925594" cy="852375"/>
          </a:xfrm>
          <a:prstGeom prst="rect">
            <a:avLst/>
          </a:prstGeom>
        </p:spPr>
        <p:txBody>
          <a:bodyPr/>
          <a:lstStyle>
            <a:lvl1pPr>
              <a:defRPr b="1" baseline="0">
                <a:solidFill>
                  <a:srgbClr val="002B54"/>
                </a:solidFill>
                <a:latin typeface="Oswald" panose="00000500000000000000" pitchFamily="2" charset="0"/>
              </a:defRPr>
            </a:lvl1pPr>
          </a:lstStyle>
          <a:p>
            <a:r>
              <a:rPr lang="en-US" dirty="0" smtClean="0"/>
              <a:t>Comparison Slide</a:t>
            </a:r>
            <a:endParaRPr lang="en-US" dirty="0"/>
          </a:p>
        </p:txBody>
      </p:sp>
      <p:sp>
        <p:nvSpPr>
          <p:cNvPr id="11" name="Text Placeholder 2"/>
          <p:cNvSpPr>
            <a:spLocks noGrp="1"/>
          </p:cNvSpPr>
          <p:nvPr>
            <p:ph type="body" idx="13" hasCustomPrompt="1"/>
          </p:nvPr>
        </p:nvSpPr>
        <p:spPr>
          <a:xfrm>
            <a:off x="6782843" y="1764507"/>
            <a:ext cx="4569369" cy="823912"/>
          </a:xfrm>
          <a:prstGeom prst="rect">
            <a:avLst/>
          </a:prstGeom>
        </p:spPr>
        <p:txBody>
          <a:bodyPr anchor="b"/>
          <a:lstStyle>
            <a:lvl1pPr marL="0" indent="0">
              <a:buNone/>
              <a:defRPr sz="2800" b="1"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Idea or Main Point</a:t>
            </a:r>
          </a:p>
        </p:txBody>
      </p:sp>
      <p:sp>
        <p:nvSpPr>
          <p:cNvPr id="12" name="Content Placeholder 3"/>
          <p:cNvSpPr>
            <a:spLocks noGrp="1"/>
          </p:cNvSpPr>
          <p:nvPr>
            <p:ph sz="half" idx="14" hasCustomPrompt="1"/>
          </p:nvPr>
        </p:nvSpPr>
        <p:spPr>
          <a:xfrm>
            <a:off x="6784431" y="2588419"/>
            <a:ext cx="4569369" cy="3684588"/>
          </a:xfrm>
          <a:prstGeom prst="rect">
            <a:avLst/>
          </a:prstGeom>
        </p:spPr>
        <p:txBody>
          <a:bodyPr/>
          <a:lstStyle>
            <a:lvl1pPr>
              <a:defRPr sz="2400" baseline="0">
                <a:solidFill>
                  <a:srgbClr val="002B5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Bullet Points, Image, or Graphic</a:t>
            </a:r>
            <a:endParaRPr lang="en-US" dirty="0"/>
          </a:p>
        </p:txBody>
      </p:sp>
      <p:sp>
        <p:nvSpPr>
          <p:cNvPr id="13" name="Date Placeholder 3"/>
          <p:cNvSpPr>
            <a:spLocks noGrp="1"/>
          </p:cNvSpPr>
          <p:nvPr>
            <p:ph type="dt" sz="half" idx="10"/>
          </p:nvPr>
        </p:nvSpPr>
        <p:spPr>
          <a:xfrm>
            <a:off x="838200" y="6486983"/>
            <a:ext cx="27432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14" name="Footer Placeholder 4"/>
          <p:cNvSpPr>
            <a:spLocks noGrp="1"/>
          </p:cNvSpPr>
          <p:nvPr>
            <p:ph type="ftr" sz="quarter" idx="11"/>
          </p:nvPr>
        </p:nvSpPr>
        <p:spPr>
          <a:xfrm>
            <a:off x="4038600" y="6486983"/>
            <a:ext cx="4114800" cy="365125"/>
          </a:xfrm>
          <a:prstGeom prst="rect">
            <a:avLst/>
          </a:prstGeom>
        </p:spPr>
        <p:txBody>
          <a:bodyP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15" name="Slide Number Placeholder 5"/>
          <p:cNvSpPr>
            <a:spLocks noGrp="1"/>
          </p:cNvSpPr>
          <p:nvPr>
            <p:ph type="sldNum" sz="quarter" idx="12"/>
          </p:nvPr>
        </p:nvSpPr>
        <p:spPr>
          <a:xfrm>
            <a:off x="8610600" y="6486983"/>
            <a:ext cx="2743200" cy="365125"/>
          </a:xfrm>
          <a:prstGeom prst="rect">
            <a:avLst/>
          </a:prstGeom>
        </p:spPr>
        <p:txBody>
          <a:bodyP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Tree>
    <p:extLst>
      <p:ext uri="{BB962C8B-B14F-4D97-AF65-F5344CB8AC3E}">
        <p14:creationId xmlns:p14="http://schemas.microsoft.com/office/powerpoint/2010/main" val="320618621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sp>
        <p:nvSpPr>
          <p:cNvPr id="7" name="Title 1"/>
          <p:cNvSpPr txBox="1">
            <a:spLocks/>
          </p:cNvSpPr>
          <p:nvPr/>
        </p:nvSpPr>
        <p:spPr>
          <a:xfrm>
            <a:off x="1428206" y="593248"/>
            <a:ext cx="9925594" cy="852375"/>
          </a:xfrm>
          <a:prstGeom prst="rect">
            <a:avLst/>
          </a:prstGeom>
        </p:spPr>
        <p:txBody>
          <a:bodyPr/>
          <a:lstStyle>
            <a:lvl1pPr algn="l" defTabSz="914400" rtl="0" eaLnBrk="1" latinLnBrk="0" hangingPunct="1">
              <a:lnSpc>
                <a:spcPct val="90000"/>
              </a:lnSpc>
              <a:spcBef>
                <a:spcPct val="0"/>
              </a:spcBef>
              <a:buNone/>
              <a:defRPr sz="4400" b="1" kern="1200" baseline="0">
                <a:solidFill>
                  <a:schemeClr val="tx1"/>
                </a:solidFill>
                <a:latin typeface="Oswald" panose="00000500000000000000" pitchFamily="2" charset="0"/>
                <a:ea typeface="+mj-ea"/>
                <a:cs typeface="+mj-cs"/>
              </a:defRPr>
            </a:lvl1pPr>
          </a:lstStyle>
          <a:p>
            <a:endParaRPr lang="en-US" dirty="0"/>
          </a:p>
        </p:txBody>
      </p:sp>
      <p:sp>
        <p:nvSpPr>
          <p:cNvPr id="9" name="Date Placeholder 3"/>
          <p:cNvSpPr>
            <a:spLocks noGrp="1"/>
          </p:cNvSpPr>
          <p:nvPr>
            <p:ph type="dt" sz="half" idx="2"/>
          </p:nvPr>
        </p:nvSpPr>
        <p:spPr>
          <a:xfrm>
            <a:off x="838200" y="6486983"/>
            <a:ext cx="2743200" cy="365125"/>
          </a:xfrm>
          <a:prstGeom prst="rect">
            <a:avLst/>
          </a:prstGeom>
        </p:spPr>
        <p:txBody>
          <a:bodyPr anchor="ctr"/>
          <a:lstStyle>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New Hanover County Public Library</a:t>
            </a:r>
            <a:endParaRPr lang="en-US" dirty="0"/>
          </a:p>
        </p:txBody>
      </p:sp>
      <p:sp>
        <p:nvSpPr>
          <p:cNvPr id="10" name="Footer Placeholder 4"/>
          <p:cNvSpPr>
            <a:spLocks noGrp="1"/>
          </p:cNvSpPr>
          <p:nvPr>
            <p:ph type="ftr" sz="quarter" idx="3"/>
          </p:nvPr>
        </p:nvSpPr>
        <p:spPr>
          <a:xfrm>
            <a:off x="4038600" y="6486983"/>
            <a:ext cx="4114800" cy="365125"/>
          </a:xfrm>
          <a:prstGeom prst="rect">
            <a:avLst/>
          </a:prstGeom>
        </p:spPr>
        <p:txBody>
          <a:bodyPr anchor="ctr"/>
          <a:lstStyle>
            <a:lvl1pPr algn="ct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Date</a:t>
            </a:r>
            <a:endParaRPr lang="en-US" dirty="0"/>
          </a:p>
        </p:txBody>
      </p:sp>
      <p:sp>
        <p:nvSpPr>
          <p:cNvPr id="11" name="Slide Number Placeholder 5"/>
          <p:cNvSpPr>
            <a:spLocks noGrp="1"/>
          </p:cNvSpPr>
          <p:nvPr>
            <p:ph type="sldNum" sz="quarter" idx="4"/>
          </p:nvPr>
        </p:nvSpPr>
        <p:spPr>
          <a:xfrm>
            <a:off x="8610600" y="6486983"/>
            <a:ext cx="2743200" cy="365125"/>
          </a:xfrm>
          <a:prstGeom prst="rect">
            <a:avLst/>
          </a:prstGeom>
        </p:spPr>
        <p:txBody>
          <a:bodyPr anchor="ctr"/>
          <a:lstStyle>
            <a:lvl1pPr algn="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Slide </a:t>
            </a:r>
            <a:fld id="{F84EFB37-D74C-4374-B260-75ED93F28A3A}" type="slidenum">
              <a:rPr lang="en-US" smtClean="0"/>
              <a:pPr/>
              <a:t>‹#›</a:t>
            </a:fld>
            <a:endParaRPr lang="en-US" dirty="0"/>
          </a:p>
        </p:txBody>
      </p:sp>
      <p:sp>
        <p:nvSpPr>
          <p:cNvPr id="6" name="Title 1"/>
          <p:cNvSpPr txBox="1">
            <a:spLocks/>
          </p:cNvSpPr>
          <p:nvPr userDrawn="1"/>
        </p:nvSpPr>
        <p:spPr>
          <a:xfrm>
            <a:off x="1428206" y="593248"/>
            <a:ext cx="9925594" cy="852375"/>
          </a:xfrm>
          <a:prstGeom prst="rect">
            <a:avLst/>
          </a:prstGeom>
        </p:spPr>
        <p:txBody>
          <a:bodyPr/>
          <a:lstStyle>
            <a:lvl1pPr algn="l" defTabSz="914400" rtl="0" eaLnBrk="1" latinLnBrk="0" hangingPunct="1">
              <a:lnSpc>
                <a:spcPct val="90000"/>
              </a:lnSpc>
              <a:spcBef>
                <a:spcPct val="0"/>
              </a:spcBef>
              <a:buNone/>
              <a:defRPr sz="4400" b="1" kern="1200" baseline="0">
                <a:solidFill>
                  <a:schemeClr val="tx1"/>
                </a:solidFill>
                <a:latin typeface="Oswald" panose="00000500000000000000" pitchFamily="2" charset="0"/>
                <a:ea typeface="+mj-ea"/>
                <a:cs typeface="+mj-cs"/>
              </a:defRPr>
            </a:lvl1pPr>
          </a:lstStyle>
          <a:p>
            <a:endParaRPr lang="en-US" dirty="0"/>
          </a:p>
        </p:txBody>
      </p:sp>
    </p:spTree>
    <p:extLst>
      <p:ext uri="{BB962C8B-B14F-4D97-AF65-F5344CB8AC3E}">
        <p14:creationId xmlns:p14="http://schemas.microsoft.com/office/powerpoint/2010/main" val="126276167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49" r:id="rId5"/>
    <p:sldLayoutId id="2147483652" r:id="rId6"/>
    <p:sldLayoutId id="2147483653" r:id="rId7"/>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uscode.house.gov/"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hyperlink" Target="https://www.govinfo.gov/app/collection/STATUTE" TargetMode="External"/><Relationship Id="rId4" Type="http://schemas.openxmlformats.org/officeDocument/2006/relationships/hyperlink" Target="https://www.congress.go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supremecourt.gov/"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5.jpg"/><Relationship Id="rId4" Type="http://schemas.openxmlformats.org/officeDocument/2006/relationships/hyperlink" Target="https://www.findlaw.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acer.uscourts.gov/"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www.justia.com/" TargetMode="External"/><Relationship Id="rId4" Type="http://schemas.openxmlformats.org/officeDocument/2006/relationships/hyperlink" Target="https://www.findlaw.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govinfo.gov/app/collection/STATUTE" TargetMode="External"/><Relationship Id="rId7" Type="http://schemas.openxmlformats.org/officeDocument/2006/relationships/hyperlink" Target="https://www.whitehouse.gov/"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www.ecfr.gov/cgi-bin/ECFR?page=browse" TargetMode="External"/><Relationship Id="rId5" Type="http://schemas.openxmlformats.org/officeDocument/2006/relationships/hyperlink" Target="https://www.usgovernmentmanual.gov/" TargetMode="External"/><Relationship Id="rId4" Type="http://schemas.openxmlformats.org/officeDocument/2006/relationships/hyperlink" Target="https://www.archives.gov/federal-register"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usgovernmentmanual.gov/?AspxAutoDetectCookieSupport=1"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oc.gov/law/fin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library.uncw.edu/gov_docs" TargetMode="External"/><Relationship Id="rId4" Type="http://schemas.openxmlformats.org/officeDocument/2006/relationships/hyperlink" Target="https://libguides.nhcgov.com/legalgov"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87192"/>
            <a:ext cx="9144000" cy="1250492"/>
          </a:xfrm>
        </p:spPr>
        <p:txBody>
          <a:bodyPr>
            <a:normAutofit fontScale="90000"/>
          </a:bodyPr>
          <a:lstStyle/>
          <a:p>
            <a:r>
              <a:rPr lang="en-US" dirty="0" smtClean="0">
                <a:latin typeface="+mj-lt"/>
              </a:rPr>
              <a:t>Assisting Customers with </a:t>
            </a:r>
            <a:br>
              <a:rPr lang="en-US" dirty="0" smtClean="0">
                <a:latin typeface="+mj-lt"/>
              </a:rPr>
            </a:br>
            <a:r>
              <a:rPr lang="en-US" dirty="0" smtClean="0">
                <a:latin typeface="+mj-lt"/>
              </a:rPr>
              <a:t>Legal Research</a:t>
            </a:r>
            <a:endParaRPr lang="en-US" dirty="0">
              <a:latin typeface="+mj-lt"/>
            </a:endParaRPr>
          </a:p>
        </p:txBody>
      </p:sp>
      <p:sp>
        <p:nvSpPr>
          <p:cNvPr id="3" name="Subtitle 2"/>
          <p:cNvSpPr>
            <a:spLocks noGrp="1"/>
          </p:cNvSpPr>
          <p:nvPr>
            <p:ph type="subTitle" idx="1"/>
          </p:nvPr>
        </p:nvSpPr>
        <p:spPr>
          <a:xfrm>
            <a:off x="1524000" y="2537684"/>
            <a:ext cx="9144000" cy="570370"/>
          </a:xfrm>
        </p:spPr>
        <p:txBody>
          <a:bodyPr/>
          <a:lstStyle/>
          <a:p>
            <a:r>
              <a:rPr lang="en-US" dirty="0" smtClean="0">
                <a:latin typeface="+mn-lt"/>
              </a:rPr>
              <a:t>Federal Resources</a:t>
            </a:r>
            <a:endParaRPr lang="en-US" dirty="0">
              <a:latin typeface="+mn-lt"/>
            </a:endParaRPr>
          </a:p>
        </p:txBody>
      </p:sp>
      <p:sp>
        <p:nvSpPr>
          <p:cNvPr id="4" name="Text Placeholder 3"/>
          <p:cNvSpPr>
            <a:spLocks noGrp="1"/>
          </p:cNvSpPr>
          <p:nvPr>
            <p:ph type="body" sz="quarter" idx="13"/>
          </p:nvPr>
        </p:nvSpPr>
        <p:spPr/>
        <p:txBody>
          <a:bodyPr/>
          <a:lstStyle/>
          <a:p>
            <a:r>
              <a:rPr lang="en-US" dirty="0" smtClean="0">
                <a:latin typeface="+mj-lt"/>
              </a:rPr>
              <a:t>Natasha Francois</a:t>
            </a:r>
            <a:endParaRPr lang="en-US" dirty="0">
              <a:latin typeface="+mj-lt"/>
            </a:endParaRPr>
          </a:p>
        </p:txBody>
      </p:sp>
      <p:sp>
        <p:nvSpPr>
          <p:cNvPr id="5" name="Text Placeholder 4"/>
          <p:cNvSpPr>
            <a:spLocks noGrp="1"/>
          </p:cNvSpPr>
          <p:nvPr>
            <p:ph type="body" sz="quarter" idx="14"/>
          </p:nvPr>
        </p:nvSpPr>
        <p:spPr/>
        <p:txBody>
          <a:bodyPr/>
          <a:lstStyle/>
          <a:p>
            <a:r>
              <a:rPr lang="en-US" dirty="0" smtClean="0">
                <a:latin typeface="+mn-lt"/>
              </a:rPr>
              <a:t>Business/Law Librarian</a:t>
            </a:r>
            <a:endParaRPr lang="en-US" dirty="0">
              <a:latin typeface="+mn-lt"/>
            </a:endParaRPr>
          </a:p>
        </p:txBody>
      </p:sp>
      <p:sp>
        <p:nvSpPr>
          <p:cNvPr id="9" name="Date Placeholder 8"/>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10" name="Footer Placeholder 9"/>
          <p:cNvSpPr>
            <a:spLocks noGrp="1"/>
          </p:cNvSpPr>
          <p:nvPr>
            <p:ph type="ftr" sz="quarter" idx="11"/>
          </p:nvPr>
        </p:nvSpPr>
        <p:spPr/>
        <p:txBody>
          <a:bodyPr/>
          <a:lstStyle/>
          <a:p>
            <a:r>
              <a:rPr lang="en-US" dirty="0" smtClean="0"/>
              <a:t>Date</a:t>
            </a:r>
            <a:endParaRPr lang="en-US" dirty="0"/>
          </a:p>
        </p:txBody>
      </p:sp>
      <p:sp>
        <p:nvSpPr>
          <p:cNvPr id="11" name="Slide Number Placeholder 10"/>
          <p:cNvSpPr>
            <a:spLocks noGrp="1"/>
          </p:cNvSpPr>
          <p:nvPr>
            <p:ph type="sldNum" sz="quarter" idx="12"/>
          </p:nvPr>
        </p:nvSpPr>
        <p:spPr/>
        <p:txBody>
          <a:bodyPr/>
          <a:lstStyle/>
          <a:p>
            <a:r>
              <a:rPr lang="en-US" dirty="0" smtClean="0"/>
              <a:t>Slide </a:t>
            </a:r>
            <a:fld id="{F84EFB37-D74C-4374-B260-75ED93F28A3A}" type="slidenum">
              <a:rPr lang="en-US" smtClean="0"/>
              <a:pPr/>
              <a:t>1</a:t>
            </a:fld>
            <a:endParaRPr lang="en-US" dirty="0"/>
          </a:p>
        </p:txBody>
      </p:sp>
    </p:spTree>
    <p:extLst>
      <p:ext uri="{BB962C8B-B14F-4D97-AF65-F5344CB8AC3E}">
        <p14:creationId xmlns:p14="http://schemas.microsoft.com/office/powerpoint/2010/main" val="1556624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5950" y="722000"/>
            <a:ext cx="9925594" cy="852375"/>
          </a:xfrm>
        </p:spPr>
        <p:txBody>
          <a:bodyPr/>
          <a:lstStyle/>
          <a:p>
            <a:r>
              <a:rPr lang="en-US" dirty="0" smtClean="0">
                <a:latin typeface="+mj-lt"/>
              </a:rPr>
              <a:t>Agenda</a:t>
            </a:r>
            <a:endParaRPr lang="en-US" dirty="0">
              <a:latin typeface="+mj-lt"/>
            </a:endParaRPr>
          </a:p>
        </p:txBody>
      </p:sp>
      <p:sp>
        <p:nvSpPr>
          <p:cNvPr id="3" name="Content Placeholder 2"/>
          <p:cNvSpPr>
            <a:spLocks noGrp="1"/>
          </p:cNvSpPr>
          <p:nvPr>
            <p:ph idx="1"/>
          </p:nvPr>
        </p:nvSpPr>
        <p:spPr>
          <a:xfrm>
            <a:off x="1665950" y="1721416"/>
            <a:ext cx="9925594" cy="4351338"/>
          </a:xfrm>
        </p:spPr>
        <p:txBody>
          <a:bodyPr/>
          <a:lstStyle/>
          <a:p>
            <a:r>
              <a:rPr lang="en-US" dirty="0" smtClean="0">
                <a:latin typeface="+mn-lt"/>
              </a:rPr>
              <a:t>Introduction</a:t>
            </a:r>
          </a:p>
          <a:p>
            <a:r>
              <a:rPr lang="en-US" dirty="0" smtClean="0">
                <a:latin typeface="+mn-lt"/>
              </a:rPr>
              <a:t>Types of resources</a:t>
            </a:r>
          </a:p>
          <a:p>
            <a:r>
              <a:rPr lang="en-US" dirty="0" smtClean="0">
                <a:latin typeface="+mn-lt"/>
              </a:rPr>
              <a:t>Legislation</a:t>
            </a:r>
          </a:p>
          <a:p>
            <a:r>
              <a:rPr lang="en-US" dirty="0" smtClean="0">
                <a:latin typeface="+mn-lt"/>
              </a:rPr>
              <a:t>Case Law</a:t>
            </a:r>
          </a:p>
          <a:p>
            <a:r>
              <a:rPr lang="en-US" dirty="0">
                <a:latin typeface="+mn-lt"/>
              </a:rPr>
              <a:t>Rules and </a:t>
            </a:r>
            <a:r>
              <a:rPr lang="en-US" dirty="0" smtClean="0">
                <a:latin typeface="+mn-lt"/>
              </a:rPr>
              <a:t>Regulations</a:t>
            </a:r>
          </a:p>
          <a:p>
            <a:r>
              <a:rPr lang="en-US" dirty="0" smtClean="0">
                <a:latin typeface="+mn-lt"/>
              </a:rPr>
              <a:t>All inclusive sources</a:t>
            </a:r>
            <a:endParaRPr lang="en-US" dirty="0">
              <a:latin typeface="+mn-lt"/>
            </a:endParaRPr>
          </a:p>
          <a:p>
            <a:endParaRPr lang="en-US" dirty="0" smtClean="0">
              <a:latin typeface="+mn-lt"/>
            </a:endParaRPr>
          </a:p>
          <a:p>
            <a:endParaRPr lang="en-US" dirty="0">
              <a:latin typeface="+mn-lt"/>
            </a:endParaRPr>
          </a:p>
        </p:txBody>
      </p:sp>
      <p:sp>
        <p:nvSpPr>
          <p:cNvPr id="4" name="Date Placeholder 3"/>
          <p:cNvSpPr>
            <a:spLocks noGrp="1"/>
          </p:cNvSpPr>
          <p:nvPr>
            <p:ph type="dt" sz="half" idx="10"/>
          </p:nvPr>
        </p:nvSpPr>
        <p:spPr>
          <a:xfrm>
            <a:off x="838199" y="6486983"/>
            <a:ext cx="3110346"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2</a:t>
            </a:fld>
            <a:endParaRPr lang="en-US" dirty="0"/>
          </a:p>
        </p:txBody>
      </p:sp>
    </p:spTree>
    <p:extLst>
      <p:ext uri="{BB962C8B-B14F-4D97-AF65-F5344CB8AC3E}">
        <p14:creationId xmlns:p14="http://schemas.microsoft.com/office/powerpoint/2010/main" val="2536352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There are two main jurisdictions for legal research:</a:t>
            </a:r>
          </a:p>
          <a:p>
            <a:pPr lvl="1"/>
            <a:r>
              <a:rPr lang="en-US" dirty="0" smtClean="0"/>
              <a:t>Federal – nationwide; between two or more states</a:t>
            </a:r>
          </a:p>
          <a:p>
            <a:pPr lvl="1"/>
            <a:r>
              <a:rPr lang="en-US" dirty="0" smtClean="0"/>
              <a:t>State – within state lines</a:t>
            </a:r>
          </a:p>
          <a:p>
            <a:pPr lvl="2"/>
            <a:r>
              <a:rPr lang="en-US" dirty="0" smtClean="0"/>
              <a:t>Local – County, Municipality</a:t>
            </a:r>
          </a:p>
          <a:p>
            <a:endParaRPr lang="en-US" dirty="0" smtClean="0"/>
          </a:p>
        </p:txBody>
      </p:sp>
      <p:sp>
        <p:nvSpPr>
          <p:cNvPr id="8" name="Content Placeholder 7"/>
          <p:cNvSpPr>
            <a:spLocks noGrp="1"/>
          </p:cNvSpPr>
          <p:nvPr>
            <p:ph sz="half" idx="13"/>
          </p:nvPr>
        </p:nvSpPr>
        <p:spPr/>
        <p:txBody>
          <a:bodyPr/>
          <a:lstStyle/>
          <a:p>
            <a:pPr marL="457200" indent="-457200"/>
            <a:r>
              <a:rPr lang="en-US" dirty="0"/>
              <a:t>Two main bodies of Law: </a:t>
            </a:r>
          </a:p>
          <a:p>
            <a:pPr marL="1143000" lvl="1" indent="-457200"/>
            <a:r>
              <a:rPr lang="en-US" dirty="0"/>
              <a:t>Civil</a:t>
            </a:r>
          </a:p>
          <a:p>
            <a:pPr marL="1143000" lvl="1" indent="-457200"/>
            <a:r>
              <a:rPr lang="en-US" dirty="0"/>
              <a:t>Criminal</a:t>
            </a:r>
          </a:p>
          <a:p>
            <a:pPr marL="457200" indent="-457200">
              <a:buFont typeface="Arial" panose="020B0604020202020204" pitchFamily="34" charset="0"/>
              <a:buChar char="•"/>
            </a:pPr>
            <a:endParaRPr lang="en-US" dirty="0" smtClean="0"/>
          </a:p>
          <a:p>
            <a:r>
              <a:rPr lang="en-US" dirty="0" smtClean="0"/>
              <a:t>Legal research resources fall into two categories</a:t>
            </a:r>
            <a:r>
              <a:rPr lang="en-US" dirty="0"/>
              <a:t>:</a:t>
            </a:r>
          </a:p>
          <a:p>
            <a:pPr marL="1143000" lvl="1" indent="-457200"/>
            <a:r>
              <a:rPr lang="en-US" dirty="0"/>
              <a:t>Primary Sources</a:t>
            </a:r>
          </a:p>
          <a:p>
            <a:pPr marL="1143000" lvl="1" indent="-457200"/>
            <a:r>
              <a:rPr lang="en-US" dirty="0" smtClean="0"/>
              <a:t>Secondary Sources</a:t>
            </a:r>
          </a:p>
          <a:p>
            <a:pPr marL="457200" indent="-457200"/>
            <a:endParaRPr lang="en-US" dirty="0"/>
          </a:p>
        </p:txBody>
      </p:sp>
      <p:sp>
        <p:nvSpPr>
          <p:cNvPr id="4" name="Date Placeholder 3"/>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3</a:t>
            </a:fld>
            <a:endParaRPr lang="en-US" dirty="0"/>
          </a:p>
        </p:txBody>
      </p:sp>
      <p:sp>
        <p:nvSpPr>
          <p:cNvPr id="2" name="Title 1"/>
          <p:cNvSpPr>
            <a:spLocks noGrp="1"/>
          </p:cNvSpPr>
          <p:nvPr>
            <p:ph type="title"/>
          </p:nvPr>
        </p:nvSpPr>
        <p:spPr/>
        <p:txBody>
          <a:bodyPr/>
          <a:lstStyle/>
          <a:p>
            <a:r>
              <a:rPr lang="en-US" dirty="0" smtClean="0"/>
              <a:t>Types of Resources</a:t>
            </a:r>
            <a:endParaRPr lang="en-US" dirty="0"/>
          </a:p>
        </p:txBody>
      </p:sp>
    </p:spTree>
    <p:extLst>
      <p:ext uri="{BB962C8B-B14F-4D97-AF65-F5344CB8AC3E}">
        <p14:creationId xmlns:p14="http://schemas.microsoft.com/office/powerpoint/2010/main" val="2726199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Primary Sources</a:t>
            </a:r>
            <a:endParaRPr lang="en-US" dirty="0"/>
          </a:p>
        </p:txBody>
      </p:sp>
      <p:sp>
        <p:nvSpPr>
          <p:cNvPr id="9" name="Subtitle 8"/>
          <p:cNvSpPr>
            <a:spLocks noGrp="1"/>
          </p:cNvSpPr>
          <p:nvPr>
            <p:ph type="subTitle" idx="1"/>
          </p:nvPr>
        </p:nvSpPr>
        <p:spPr/>
        <p:txBody>
          <a:bodyPr/>
          <a:lstStyle/>
          <a:p>
            <a:r>
              <a:rPr lang="en-US" dirty="0" smtClean="0"/>
              <a:t>Federal Jurisdiction</a:t>
            </a:r>
            <a:endParaRPr lang="en-US" dirty="0"/>
          </a:p>
        </p:txBody>
      </p:sp>
      <p:sp>
        <p:nvSpPr>
          <p:cNvPr id="4" name="Date Placeholder 3"/>
          <p:cNvSpPr>
            <a:spLocks noGrp="1"/>
          </p:cNvSpPr>
          <p:nvPr>
            <p:ph type="dt" sz="half" idx="10"/>
          </p:nvPr>
        </p:nvSpPr>
        <p:spPr>
          <a:xfrm>
            <a:off x="838199" y="6486983"/>
            <a:ext cx="3127513"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4</a:t>
            </a:fld>
            <a:endParaRPr lang="en-US" dirty="0"/>
          </a:p>
        </p:txBody>
      </p:sp>
      <p:sp>
        <p:nvSpPr>
          <p:cNvPr id="10" name="Text Placeholder 9"/>
          <p:cNvSpPr>
            <a:spLocks noGrp="1"/>
          </p:cNvSpPr>
          <p:nvPr>
            <p:ph type="body" sz="quarter" idx="13"/>
          </p:nvPr>
        </p:nvSpPr>
        <p:spPr/>
        <p:txBody>
          <a:bodyPr/>
          <a:lstStyle/>
          <a:p>
            <a:r>
              <a:rPr lang="en-US" dirty="0" smtClean="0"/>
              <a:t>US Constitution; US Code; Case Law; </a:t>
            </a:r>
            <a:r>
              <a:rPr lang="en-US" dirty="0" smtClean="0"/>
              <a:t>&amp; more</a:t>
            </a:r>
            <a:endParaRPr lang="en-US" dirty="0"/>
          </a:p>
        </p:txBody>
      </p:sp>
    </p:spTree>
    <p:extLst>
      <p:ext uri="{BB962C8B-B14F-4D97-AF65-F5344CB8AC3E}">
        <p14:creationId xmlns:p14="http://schemas.microsoft.com/office/powerpoint/2010/main" val="3863264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p:txBody>
          <a:bodyPr/>
          <a:lstStyle/>
          <a:p>
            <a:r>
              <a:rPr lang="en-US" sz="2400" dirty="0" smtClean="0"/>
              <a:t>Contains </a:t>
            </a:r>
            <a:r>
              <a:rPr lang="en-US" sz="2400" dirty="0"/>
              <a:t>a preamble and seven articles. </a:t>
            </a:r>
          </a:p>
          <a:p>
            <a:r>
              <a:rPr lang="en-US" sz="2400" dirty="0"/>
              <a:t>F</a:t>
            </a:r>
            <a:r>
              <a:rPr lang="en-US" sz="2400" dirty="0" smtClean="0"/>
              <a:t>irst </a:t>
            </a:r>
            <a:r>
              <a:rPr lang="en-US" sz="2400" dirty="0"/>
              <a:t>three articles establish </a:t>
            </a:r>
            <a:r>
              <a:rPr lang="en-US" sz="2400" dirty="0" smtClean="0"/>
              <a:t>branches </a:t>
            </a:r>
            <a:r>
              <a:rPr lang="en-US" sz="2400" dirty="0"/>
              <a:t>of government and </a:t>
            </a:r>
            <a:r>
              <a:rPr lang="en-US" sz="2400" dirty="0" smtClean="0"/>
              <a:t>powers</a:t>
            </a:r>
            <a:r>
              <a:rPr lang="en-US" sz="2400" dirty="0"/>
              <a:t>: Legislative (Congress), Executive </a:t>
            </a:r>
            <a:r>
              <a:rPr lang="en-US" sz="2400" dirty="0" smtClean="0"/>
              <a:t>(President</a:t>
            </a:r>
            <a:r>
              <a:rPr lang="en-US" sz="2400" dirty="0"/>
              <a:t>,) and Judicial (Federal </a:t>
            </a:r>
            <a:r>
              <a:rPr lang="en-US" sz="2400" dirty="0" smtClean="0"/>
              <a:t>courts). </a:t>
            </a:r>
            <a:endParaRPr lang="en-US" sz="2400" dirty="0"/>
          </a:p>
          <a:p>
            <a:r>
              <a:rPr lang="en-US" sz="2400" dirty="0"/>
              <a:t>Articles four through seven describe </a:t>
            </a:r>
            <a:r>
              <a:rPr lang="en-US" sz="2400" dirty="0" smtClean="0"/>
              <a:t>relationship between </a:t>
            </a:r>
            <a:r>
              <a:rPr lang="en-US" sz="2400" dirty="0"/>
              <a:t>states </a:t>
            </a:r>
            <a:r>
              <a:rPr lang="en-US" sz="2400" dirty="0" smtClean="0"/>
              <a:t>and </a:t>
            </a:r>
            <a:r>
              <a:rPr lang="en-US" sz="2400" dirty="0"/>
              <a:t>Federal Government</a:t>
            </a:r>
            <a:r>
              <a:rPr lang="en-US" sz="2400" dirty="0" smtClean="0"/>
              <a:t>.</a:t>
            </a:r>
            <a:endParaRPr lang="en-US" sz="2400" dirty="0"/>
          </a:p>
        </p:txBody>
      </p:sp>
      <p:sp>
        <p:nvSpPr>
          <p:cNvPr id="4" name="Date Placeholder 3"/>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5</a:t>
            </a:fld>
            <a:endParaRPr lang="en-US" dirty="0"/>
          </a:p>
        </p:txBody>
      </p:sp>
      <p:sp>
        <p:nvSpPr>
          <p:cNvPr id="2" name="Title 1"/>
          <p:cNvSpPr>
            <a:spLocks noGrp="1"/>
          </p:cNvSpPr>
          <p:nvPr>
            <p:ph type="title"/>
          </p:nvPr>
        </p:nvSpPr>
        <p:spPr/>
        <p:txBody>
          <a:bodyPr/>
          <a:lstStyle/>
          <a:p>
            <a:r>
              <a:rPr lang="en-US" dirty="0" smtClean="0"/>
              <a:t>US Constitution: Main Law of the Land</a:t>
            </a:r>
            <a:endParaRPr lang="en-US" dirty="0"/>
          </a:p>
        </p:txBody>
      </p:sp>
      <p:pic>
        <p:nvPicPr>
          <p:cNvPr id="12" name="Content Placeholder 11"/>
          <p:cNvPicPr>
            <a:picLocks noGrp="1" noChangeAspect="1"/>
          </p:cNvPicPr>
          <p:nvPr>
            <p:ph sz="half" idx="13"/>
          </p:nvPr>
        </p:nvPicPr>
        <p:blipFill>
          <a:blip r:embed="rId3"/>
          <a:stretch>
            <a:fillRect/>
          </a:stretch>
        </p:blipFill>
        <p:spPr>
          <a:xfrm>
            <a:off x="7708208" y="2283727"/>
            <a:ext cx="2792210" cy="3365284"/>
          </a:xfrm>
          <a:prstGeom prst="rect">
            <a:avLst/>
          </a:prstGeom>
        </p:spPr>
      </p:pic>
    </p:spTree>
    <p:extLst>
      <p:ext uri="{BB962C8B-B14F-4D97-AF65-F5344CB8AC3E}">
        <p14:creationId xmlns:p14="http://schemas.microsoft.com/office/powerpoint/2010/main" val="4047756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sz="half" idx="1"/>
          </p:nvPr>
        </p:nvSpPr>
        <p:spPr/>
        <p:txBody>
          <a:bodyPr/>
          <a:lstStyle/>
          <a:p>
            <a:r>
              <a:rPr lang="en-US" dirty="0" smtClean="0">
                <a:hlinkClick r:id="rId3"/>
              </a:rPr>
              <a:t>US </a:t>
            </a:r>
            <a:r>
              <a:rPr lang="en-US" dirty="0">
                <a:hlinkClick r:id="rId3"/>
              </a:rPr>
              <a:t>Code</a:t>
            </a:r>
            <a:endParaRPr lang="en-US" dirty="0"/>
          </a:p>
          <a:p>
            <a:r>
              <a:rPr lang="en-US" dirty="0">
                <a:hlinkClick r:id="rId4"/>
              </a:rPr>
              <a:t>Congress.gov</a:t>
            </a:r>
            <a:endParaRPr lang="en-US" dirty="0"/>
          </a:p>
          <a:p>
            <a:pPr lvl="1"/>
            <a:r>
              <a:rPr lang="en-US" dirty="0"/>
              <a:t>Legislation</a:t>
            </a:r>
          </a:p>
          <a:p>
            <a:pPr lvl="1"/>
            <a:r>
              <a:rPr lang="en-US" dirty="0"/>
              <a:t>Congressional Record</a:t>
            </a:r>
          </a:p>
          <a:p>
            <a:pPr lvl="1"/>
            <a:r>
              <a:rPr lang="en-US" dirty="0"/>
              <a:t>Committees </a:t>
            </a:r>
          </a:p>
          <a:p>
            <a:r>
              <a:rPr lang="en-US" dirty="0">
                <a:hlinkClick r:id="rId5"/>
              </a:rPr>
              <a:t>Statutes at Large</a:t>
            </a:r>
            <a:endParaRPr lang="en-US" dirty="0"/>
          </a:p>
          <a:p>
            <a:pPr lvl="1"/>
            <a:r>
              <a:rPr lang="en-US" dirty="0"/>
              <a:t>Library of Congress (older)</a:t>
            </a:r>
          </a:p>
          <a:p>
            <a:pPr lvl="1"/>
            <a:r>
              <a:rPr lang="en-US" dirty="0"/>
              <a:t>GPO (newer)</a:t>
            </a:r>
          </a:p>
          <a:p>
            <a:endParaRPr lang="en-US" dirty="0">
              <a:latin typeface="+mj-lt"/>
            </a:endParaRPr>
          </a:p>
        </p:txBody>
      </p:sp>
      <p:pic>
        <p:nvPicPr>
          <p:cNvPr id="11" name="Content Placeholder 10"/>
          <p:cNvPicPr>
            <a:picLocks noGrp="1" noChangeAspect="1"/>
          </p:cNvPicPr>
          <p:nvPr>
            <p:ph sz="half" idx="13"/>
          </p:nvPr>
        </p:nvPicPr>
        <p:blipFill>
          <a:blip r:embed="rId6"/>
          <a:stretch>
            <a:fillRect/>
          </a:stretch>
        </p:blipFill>
        <p:spPr>
          <a:xfrm>
            <a:off x="7716378" y="1825625"/>
            <a:ext cx="2847079" cy="3682303"/>
          </a:xfrm>
          <a:prstGeom prst="rect">
            <a:avLst/>
          </a:prstGeom>
        </p:spPr>
      </p:pic>
      <p:sp>
        <p:nvSpPr>
          <p:cNvPr id="7" name="Date Placeholder 6"/>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8" name="Footer Placeholder 7"/>
          <p:cNvSpPr>
            <a:spLocks noGrp="1"/>
          </p:cNvSpPr>
          <p:nvPr>
            <p:ph type="ftr" sz="quarter" idx="11"/>
          </p:nvPr>
        </p:nvSpPr>
        <p:spPr/>
        <p:txBody>
          <a:bodyPr/>
          <a:lstStyle/>
          <a:p>
            <a:r>
              <a:rPr lang="en-US" dirty="0" smtClean="0"/>
              <a:t>Date</a:t>
            </a:r>
            <a:endParaRPr lang="en-US" dirty="0"/>
          </a:p>
        </p:txBody>
      </p:sp>
      <p:sp>
        <p:nvSpPr>
          <p:cNvPr id="9" name="Slide Number Placeholder 8"/>
          <p:cNvSpPr>
            <a:spLocks noGrp="1"/>
          </p:cNvSpPr>
          <p:nvPr>
            <p:ph type="sldNum" sz="quarter" idx="12"/>
          </p:nvPr>
        </p:nvSpPr>
        <p:spPr/>
        <p:txBody>
          <a:bodyPr/>
          <a:lstStyle/>
          <a:p>
            <a:r>
              <a:rPr lang="en-US" dirty="0" smtClean="0"/>
              <a:t>Slide </a:t>
            </a:r>
            <a:fld id="{F84EFB37-D74C-4374-B260-75ED93F28A3A}" type="slidenum">
              <a:rPr lang="en-US" smtClean="0"/>
              <a:pPr/>
              <a:t>6</a:t>
            </a:fld>
            <a:endParaRPr lang="en-US" dirty="0"/>
          </a:p>
        </p:txBody>
      </p:sp>
      <p:sp>
        <p:nvSpPr>
          <p:cNvPr id="4" name="Title 3"/>
          <p:cNvSpPr>
            <a:spLocks noGrp="1"/>
          </p:cNvSpPr>
          <p:nvPr>
            <p:ph type="title"/>
          </p:nvPr>
        </p:nvSpPr>
        <p:spPr/>
        <p:txBody>
          <a:bodyPr/>
          <a:lstStyle/>
          <a:p>
            <a:r>
              <a:rPr lang="en-US" dirty="0" smtClean="0">
                <a:latin typeface="+mj-lt"/>
              </a:rPr>
              <a:t>How to find laws – Legislative Branch</a:t>
            </a:r>
            <a:endParaRPr lang="en-US" dirty="0">
              <a:latin typeface="+mj-lt"/>
            </a:endParaRPr>
          </a:p>
        </p:txBody>
      </p:sp>
    </p:spTree>
    <p:extLst>
      <p:ext uri="{BB962C8B-B14F-4D97-AF65-F5344CB8AC3E}">
        <p14:creationId xmlns:p14="http://schemas.microsoft.com/office/powerpoint/2010/main" val="3255100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p:txBody>
          <a:bodyPr/>
          <a:lstStyle/>
          <a:p>
            <a:r>
              <a:rPr lang="en-US" sz="2400" dirty="0"/>
              <a:t>Supreme </a:t>
            </a:r>
            <a:r>
              <a:rPr lang="en-US" sz="2400" dirty="0" smtClean="0"/>
              <a:t>Court: </a:t>
            </a:r>
          </a:p>
          <a:p>
            <a:pPr lvl="1"/>
            <a:r>
              <a:rPr lang="en-US" sz="2000" dirty="0" smtClean="0"/>
              <a:t>Equal </a:t>
            </a:r>
            <a:r>
              <a:rPr lang="en-US" sz="2000" dirty="0"/>
              <a:t>Justice Under the </a:t>
            </a:r>
            <a:r>
              <a:rPr lang="en-US" sz="2000" dirty="0" smtClean="0"/>
              <a:t>Law</a:t>
            </a:r>
          </a:p>
          <a:p>
            <a:pPr lvl="1"/>
            <a:r>
              <a:rPr lang="en-US" sz="2000" dirty="0" smtClean="0"/>
              <a:t>Chief Justice and eight Associate Justices</a:t>
            </a:r>
            <a:endParaRPr lang="en-US" sz="2000" dirty="0"/>
          </a:p>
          <a:p>
            <a:r>
              <a:rPr lang="en-US" sz="2400" dirty="0" smtClean="0"/>
              <a:t>13 </a:t>
            </a:r>
            <a:r>
              <a:rPr lang="en-US" sz="2400" dirty="0"/>
              <a:t>Circuit Courts of </a:t>
            </a:r>
            <a:r>
              <a:rPr lang="en-US" sz="2400" dirty="0" smtClean="0"/>
              <a:t>Appeal: </a:t>
            </a:r>
          </a:p>
          <a:p>
            <a:pPr lvl="1"/>
            <a:r>
              <a:rPr lang="en-US" sz="2000" dirty="0" smtClean="0"/>
              <a:t>3 </a:t>
            </a:r>
            <a:r>
              <a:rPr lang="en-US" sz="2000" dirty="0"/>
              <a:t>judge panel decide cases on appeal</a:t>
            </a:r>
          </a:p>
          <a:p>
            <a:pPr lvl="1"/>
            <a:r>
              <a:rPr lang="en-US" sz="2000" dirty="0"/>
              <a:t>Hear challenges to district court decisions</a:t>
            </a:r>
          </a:p>
          <a:p>
            <a:r>
              <a:rPr lang="en-US" sz="2400" dirty="0"/>
              <a:t>94 federal district courts</a:t>
            </a:r>
          </a:p>
          <a:p>
            <a:endParaRPr lang="en-US" sz="2400" dirty="0"/>
          </a:p>
        </p:txBody>
      </p:sp>
      <p:pic>
        <p:nvPicPr>
          <p:cNvPr id="9" name="Content Placeholder 8"/>
          <p:cNvPicPr>
            <a:picLocks noGrp="1" noChangeAspect="1"/>
          </p:cNvPicPr>
          <p:nvPr>
            <p:ph sz="half" idx="13"/>
          </p:nvPr>
        </p:nvPicPr>
        <p:blipFill>
          <a:blip r:embed="rId3" cstate="print">
            <a:extLst>
              <a:ext uri="{28A0092B-C50C-407E-A947-70E740481C1C}">
                <a14:useLocalDpi xmlns:a14="http://schemas.microsoft.com/office/drawing/2010/main" val="0"/>
              </a:ext>
            </a:extLst>
          </a:blip>
          <a:stretch>
            <a:fillRect/>
          </a:stretch>
        </p:blipFill>
        <p:spPr>
          <a:xfrm>
            <a:off x="6762750" y="2227479"/>
            <a:ext cx="4591050" cy="3547629"/>
          </a:xfrm>
        </p:spPr>
      </p:pic>
      <p:sp>
        <p:nvSpPr>
          <p:cNvPr id="4" name="Date Placeholder 3"/>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7</a:t>
            </a:fld>
            <a:endParaRPr lang="en-US" dirty="0"/>
          </a:p>
        </p:txBody>
      </p:sp>
      <p:sp>
        <p:nvSpPr>
          <p:cNvPr id="2" name="Title 1"/>
          <p:cNvSpPr>
            <a:spLocks noGrp="1"/>
          </p:cNvSpPr>
          <p:nvPr>
            <p:ph type="title"/>
          </p:nvPr>
        </p:nvSpPr>
        <p:spPr/>
        <p:txBody>
          <a:bodyPr/>
          <a:lstStyle/>
          <a:p>
            <a:r>
              <a:rPr lang="en-US" dirty="0" smtClean="0"/>
              <a:t>Judicial Branch: Interpret and Enforce the Laws</a:t>
            </a:r>
            <a:endParaRPr lang="en-US" dirty="0"/>
          </a:p>
        </p:txBody>
      </p:sp>
    </p:spTree>
    <p:extLst>
      <p:ext uri="{BB962C8B-B14F-4D97-AF65-F5344CB8AC3E}">
        <p14:creationId xmlns:p14="http://schemas.microsoft.com/office/powerpoint/2010/main" val="2246051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sz="half" idx="1"/>
          </p:nvPr>
        </p:nvSpPr>
        <p:spPr/>
        <p:txBody>
          <a:bodyPr/>
          <a:lstStyle/>
          <a:p>
            <a:r>
              <a:rPr lang="en-US" dirty="0">
                <a:hlinkClick r:id="rId3"/>
              </a:rPr>
              <a:t>Supreme Court website</a:t>
            </a:r>
            <a:endParaRPr lang="en-US" dirty="0"/>
          </a:p>
          <a:p>
            <a:pPr lvl="1"/>
            <a:r>
              <a:rPr lang="en-US" dirty="0"/>
              <a:t>Opinions</a:t>
            </a:r>
          </a:p>
          <a:p>
            <a:pPr lvl="1"/>
            <a:r>
              <a:rPr lang="en-US" dirty="0"/>
              <a:t>Transcripts</a:t>
            </a:r>
          </a:p>
          <a:p>
            <a:pPr lvl="1"/>
            <a:r>
              <a:rPr lang="en-US" dirty="0" smtClean="0"/>
              <a:t>Orders</a:t>
            </a:r>
          </a:p>
          <a:p>
            <a:pPr lvl="1"/>
            <a:r>
              <a:rPr lang="en-US" dirty="0" smtClean="0"/>
              <a:t>Journal of the Supreme Court</a:t>
            </a:r>
            <a:endParaRPr lang="en-US" dirty="0"/>
          </a:p>
          <a:p>
            <a:r>
              <a:rPr lang="en-US" dirty="0"/>
              <a:t>US Reports</a:t>
            </a:r>
          </a:p>
          <a:p>
            <a:pPr lvl="1"/>
            <a:r>
              <a:rPr lang="en-US" dirty="0">
                <a:hlinkClick r:id="rId4"/>
              </a:rPr>
              <a:t>Findlaw</a:t>
            </a:r>
            <a:endParaRPr lang="en-US" dirty="0"/>
          </a:p>
          <a:p>
            <a:pPr lvl="1"/>
            <a:r>
              <a:rPr lang="en-US" dirty="0"/>
              <a:t>Legal Information </a:t>
            </a:r>
            <a:r>
              <a:rPr lang="en-US" dirty="0" smtClean="0"/>
              <a:t>Institute</a:t>
            </a:r>
          </a:p>
          <a:p>
            <a:r>
              <a:rPr lang="en-US" dirty="0" smtClean="0"/>
              <a:t>Briefs</a:t>
            </a:r>
          </a:p>
          <a:p>
            <a:pPr lvl="1"/>
            <a:r>
              <a:rPr lang="en-US" dirty="0" smtClean="0"/>
              <a:t>American Bar Association</a:t>
            </a:r>
            <a:endParaRPr lang="en-US" dirty="0"/>
          </a:p>
          <a:p>
            <a:endParaRPr lang="en-US" dirty="0"/>
          </a:p>
        </p:txBody>
      </p:sp>
      <p:pic>
        <p:nvPicPr>
          <p:cNvPr id="7" name="Content Placeholder 6"/>
          <p:cNvPicPr>
            <a:picLocks noGrp="1" noChangeAspect="1"/>
          </p:cNvPicPr>
          <p:nvPr>
            <p:ph sz="half" idx="13"/>
          </p:nvPr>
        </p:nvPicPr>
        <p:blipFill>
          <a:blip r:embed="rId5">
            <a:extLst>
              <a:ext uri="{28A0092B-C50C-407E-A947-70E740481C1C}">
                <a14:useLocalDpi xmlns:a14="http://schemas.microsoft.com/office/drawing/2010/main" val="0"/>
              </a:ext>
            </a:extLst>
          </a:blip>
          <a:stretch>
            <a:fillRect/>
          </a:stretch>
        </p:blipFill>
        <p:spPr>
          <a:xfrm>
            <a:off x="6762750" y="2123577"/>
            <a:ext cx="4591050" cy="2555897"/>
          </a:xfrm>
        </p:spPr>
      </p:pic>
      <p:sp>
        <p:nvSpPr>
          <p:cNvPr id="4" name="Date Placeholder 3"/>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8</a:t>
            </a:fld>
            <a:endParaRPr lang="en-US" dirty="0"/>
          </a:p>
        </p:txBody>
      </p:sp>
      <p:sp>
        <p:nvSpPr>
          <p:cNvPr id="8" name="Title 7"/>
          <p:cNvSpPr>
            <a:spLocks noGrp="1"/>
          </p:cNvSpPr>
          <p:nvPr>
            <p:ph type="title"/>
          </p:nvPr>
        </p:nvSpPr>
        <p:spPr/>
        <p:txBody>
          <a:bodyPr/>
          <a:lstStyle/>
          <a:p>
            <a:r>
              <a:rPr lang="en-US" dirty="0" smtClean="0"/>
              <a:t>Finding Supreme Court Resources</a:t>
            </a:r>
            <a:endParaRPr lang="en-US" dirty="0"/>
          </a:p>
        </p:txBody>
      </p:sp>
    </p:spTree>
    <p:extLst>
      <p:ext uri="{BB962C8B-B14F-4D97-AF65-F5344CB8AC3E}">
        <p14:creationId xmlns:p14="http://schemas.microsoft.com/office/powerpoint/2010/main" val="2602982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type="body" idx="1"/>
          </p:nvPr>
        </p:nvSpPr>
        <p:spPr/>
        <p:txBody>
          <a:bodyPr/>
          <a:lstStyle/>
          <a:p>
            <a:r>
              <a:rPr lang="en-US" dirty="0" smtClean="0"/>
              <a:t>Online</a:t>
            </a:r>
            <a:endParaRPr lang="en-US" dirty="0"/>
          </a:p>
        </p:txBody>
      </p:sp>
      <p:sp>
        <p:nvSpPr>
          <p:cNvPr id="10" name="Content Placeholder 9"/>
          <p:cNvSpPr>
            <a:spLocks noGrp="1"/>
          </p:cNvSpPr>
          <p:nvPr>
            <p:ph sz="half" idx="2"/>
          </p:nvPr>
        </p:nvSpPr>
        <p:spPr/>
        <p:txBody>
          <a:bodyPr/>
          <a:lstStyle/>
          <a:p>
            <a:r>
              <a:rPr lang="en-US" dirty="0" smtClean="0">
                <a:hlinkClick r:id="rId3"/>
              </a:rPr>
              <a:t>PACER</a:t>
            </a:r>
            <a:endParaRPr lang="en-US" dirty="0" smtClean="0"/>
          </a:p>
          <a:p>
            <a:r>
              <a:rPr lang="en-US" dirty="0">
                <a:hlinkClick r:id="rId4"/>
              </a:rPr>
              <a:t>Findlaw</a:t>
            </a:r>
            <a:endParaRPr lang="en-US" dirty="0"/>
          </a:p>
          <a:p>
            <a:r>
              <a:rPr lang="en-US" dirty="0">
                <a:hlinkClick r:id="rId5"/>
              </a:rPr>
              <a:t>Justia</a:t>
            </a:r>
            <a:endParaRPr lang="en-US" dirty="0"/>
          </a:p>
          <a:p>
            <a:endParaRPr lang="en-US" dirty="0"/>
          </a:p>
          <a:p>
            <a:endParaRPr lang="en-US" dirty="0"/>
          </a:p>
        </p:txBody>
      </p:sp>
      <p:sp>
        <p:nvSpPr>
          <p:cNvPr id="7" name="Title 6"/>
          <p:cNvSpPr>
            <a:spLocks noGrp="1"/>
          </p:cNvSpPr>
          <p:nvPr>
            <p:ph type="title"/>
          </p:nvPr>
        </p:nvSpPr>
        <p:spPr/>
        <p:txBody>
          <a:bodyPr/>
          <a:lstStyle/>
          <a:p>
            <a:r>
              <a:rPr lang="en-US" dirty="0" smtClean="0"/>
              <a:t>Where to find case law</a:t>
            </a:r>
            <a:endParaRPr lang="en-US" dirty="0"/>
          </a:p>
        </p:txBody>
      </p:sp>
      <p:sp>
        <p:nvSpPr>
          <p:cNvPr id="11" name="Text Placeholder 10"/>
          <p:cNvSpPr>
            <a:spLocks noGrp="1"/>
          </p:cNvSpPr>
          <p:nvPr>
            <p:ph type="body" idx="13"/>
          </p:nvPr>
        </p:nvSpPr>
        <p:spPr/>
        <p:txBody>
          <a:bodyPr/>
          <a:lstStyle/>
          <a:p>
            <a:r>
              <a:rPr lang="en-US" dirty="0" smtClean="0"/>
              <a:t>Print</a:t>
            </a:r>
            <a:endParaRPr lang="en-US" dirty="0"/>
          </a:p>
        </p:txBody>
      </p:sp>
      <p:sp>
        <p:nvSpPr>
          <p:cNvPr id="12" name="Content Placeholder 11"/>
          <p:cNvSpPr>
            <a:spLocks noGrp="1"/>
          </p:cNvSpPr>
          <p:nvPr>
            <p:ph sz="half" idx="14"/>
          </p:nvPr>
        </p:nvSpPr>
        <p:spPr/>
        <p:txBody>
          <a:bodyPr/>
          <a:lstStyle/>
          <a:p>
            <a:pPr marL="0" indent="0">
              <a:buNone/>
            </a:pPr>
            <a:r>
              <a:rPr lang="en-US" dirty="0" smtClean="0"/>
              <a:t>Federal Reporter</a:t>
            </a:r>
          </a:p>
          <a:p>
            <a:pPr marL="0" indent="0">
              <a:buNone/>
            </a:pPr>
            <a:r>
              <a:rPr lang="en-US" dirty="0" smtClean="0"/>
              <a:t>South Eastern Reporter</a:t>
            </a:r>
            <a:endParaRPr lang="en-US" dirty="0"/>
          </a:p>
        </p:txBody>
      </p:sp>
      <p:sp>
        <p:nvSpPr>
          <p:cNvPr id="4" name="Date Placeholder 3"/>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9</a:t>
            </a:fld>
            <a:endParaRPr lang="en-US" dirty="0"/>
          </a:p>
        </p:txBody>
      </p:sp>
    </p:spTree>
    <p:extLst>
      <p:ext uri="{BB962C8B-B14F-4D97-AF65-F5344CB8AC3E}">
        <p14:creationId xmlns:p14="http://schemas.microsoft.com/office/powerpoint/2010/main" val="2085197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p:txBody>
          <a:bodyPr/>
          <a:lstStyle/>
          <a:p>
            <a:r>
              <a:rPr lang="en-US" dirty="0" smtClean="0"/>
              <a:t>Executive Branch</a:t>
            </a:r>
            <a:endParaRPr lang="en-US" dirty="0"/>
          </a:p>
        </p:txBody>
      </p:sp>
      <p:sp>
        <p:nvSpPr>
          <p:cNvPr id="10" name="Content Placeholder 9"/>
          <p:cNvSpPr>
            <a:spLocks noGrp="1"/>
          </p:cNvSpPr>
          <p:nvPr>
            <p:ph sz="half" idx="2"/>
          </p:nvPr>
        </p:nvSpPr>
        <p:spPr>
          <a:xfrm>
            <a:off x="6782843" y="2588419"/>
            <a:ext cx="4569369" cy="3684588"/>
          </a:xfrm>
        </p:spPr>
        <p:txBody>
          <a:bodyPr/>
          <a:lstStyle/>
          <a:p>
            <a:r>
              <a:rPr lang="en-US" dirty="0" smtClean="0">
                <a:hlinkClick r:id="rId3"/>
              </a:rPr>
              <a:t>National Archives</a:t>
            </a:r>
            <a:endParaRPr lang="en-US" dirty="0" smtClean="0"/>
          </a:p>
          <a:p>
            <a:pPr lvl="1"/>
            <a:r>
              <a:rPr lang="en-US" dirty="0" smtClean="0">
                <a:hlinkClick r:id="rId4"/>
              </a:rPr>
              <a:t>Federal Register</a:t>
            </a:r>
            <a:endParaRPr lang="en-US" dirty="0" smtClean="0"/>
          </a:p>
          <a:p>
            <a:r>
              <a:rPr lang="en-US" dirty="0" smtClean="0"/>
              <a:t>Government </a:t>
            </a:r>
            <a:r>
              <a:rPr lang="en-US" dirty="0"/>
              <a:t>Printing </a:t>
            </a:r>
            <a:r>
              <a:rPr lang="en-US" dirty="0" smtClean="0"/>
              <a:t>Office</a:t>
            </a:r>
          </a:p>
          <a:p>
            <a:pPr lvl="1"/>
            <a:r>
              <a:rPr lang="en-US" dirty="0">
                <a:hlinkClick r:id="rId5"/>
              </a:rPr>
              <a:t>Government </a:t>
            </a:r>
            <a:r>
              <a:rPr lang="en-US" dirty="0" smtClean="0">
                <a:hlinkClick r:id="rId5"/>
              </a:rPr>
              <a:t>Manual</a:t>
            </a:r>
            <a:endParaRPr lang="en-US" dirty="0" smtClean="0"/>
          </a:p>
          <a:p>
            <a:pPr lvl="1"/>
            <a:r>
              <a:rPr lang="en-US" dirty="0">
                <a:hlinkClick r:id="rId6"/>
              </a:rPr>
              <a:t>Code of Federal </a:t>
            </a:r>
            <a:r>
              <a:rPr lang="en-US" dirty="0" smtClean="0">
                <a:hlinkClick r:id="rId6"/>
              </a:rPr>
              <a:t>Regulations</a:t>
            </a:r>
            <a:endParaRPr lang="en-US" dirty="0" smtClean="0"/>
          </a:p>
          <a:p>
            <a:r>
              <a:rPr lang="en-US" dirty="0" smtClean="0">
                <a:hlinkClick r:id="rId7"/>
              </a:rPr>
              <a:t>White House website</a:t>
            </a:r>
            <a:endParaRPr lang="en-US" dirty="0" smtClean="0"/>
          </a:p>
          <a:p>
            <a:r>
              <a:rPr lang="en-US" dirty="0" smtClean="0"/>
              <a:t>Department or Agency website</a:t>
            </a:r>
            <a:endParaRPr lang="en-US" dirty="0"/>
          </a:p>
          <a:p>
            <a:endParaRPr lang="en-US" dirty="0" smtClean="0"/>
          </a:p>
        </p:txBody>
      </p:sp>
      <p:sp>
        <p:nvSpPr>
          <p:cNvPr id="8" name="Title 7"/>
          <p:cNvSpPr>
            <a:spLocks noGrp="1"/>
          </p:cNvSpPr>
          <p:nvPr>
            <p:ph type="title"/>
          </p:nvPr>
        </p:nvSpPr>
        <p:spPr/>
        <p:txBody>
          <a:bodyPr/>
          <a:lstStyle/>
          <a:p>
            <a:r>
              <a:rPr lang="en-US" dirty="0" smtClean="0"/>
              <a:t>Where to find Presidential and Agency Docs</a:t>
            </a:r>
            <a:endParaRPr lang="en-US" dirty="0"/>
          </a:p>
        </p:txBody>
      </p:sp>
      <p:sp>
        <p:nvSpPr>
          <p:cNvPr id="11" name="Text Placeholder 10"/>
          <p:cNvSpPr>
            <a:spLocks noGrp="1"/>
          </p:cNvSpPr>
          <p:nvPr>
            <p:ph type="body" idx="13"/>
          </p:nvPr>
        </p:nvSpPr>
        <p:spPr/>
        <p:txBody>
          <a:bodyPr/>
          <a:lstStyle/>
          <a:p>
            <a:r>
              <a:rPr lang="en-US" dirty="0" smtClean="0"/>
              <a:t>Online Resources</a:t>
            </a:r>
            <a:endParaRPr lang="en-US" dirty="0"/>
          </a:p>
        </p:txBody>
      </p:sp>
      <p:sp>
        <p:nvSpPr>
          <p:cNvPr id="12" name="Content Placeholder 11"/>
          <p:cNvSpPr>
            <a:spLocks noGrp="1"/>
          </p:cNvSpPr>
          <p:nvPr>
            <p:ph sz="half" idx="14"/>
          </p:nvPr>
        </p:nvSpPr>
        <p:spPr>
          <a:xfrm>
            <a:off x="1426618" y="2588419"/>
            <a:ext cx="4569369" cy="3684588"/>
          </a:xfrm>
        </p:spPr>
        <p:txBody>
          <a:bodyPr/>
          <a:lstStyle/>
          <a:p>
            <a:r>
              <a:rPr lang="en-US" dirty="0"/>
              <a:t>President Powers:</a:t>
            </a:r>
          </a:p>
          <a:p>
            <a:pPr lvl="1"/>
            <a:r>
              <a:rPr lang="en-US" dirty="0"/>
              <a:t>Proclamations</a:t>
            </a:r>
          </a:p>
          <a:p>
            <a:pPr lvl="1"/>
            <a:r>
              <a:rPr lang="en-US" dirty="0"/>
              <a:t>Executive Orders</a:t>
            </a:r>
          </a:p>
          <a:p>
            <a:r>
              <a:rPr lang="en-US" dirty="0"/>
              <a:t>Federal Departments and Agencies </a:t>
            </a:r>
          </a:p>
          <a:p>
            <a:pPr lvl="1"/>
            <a:r>
              <a:rPr lang="en-US" dirty="0"/>
              <a:t>Rules </a:t>
            </a:r>
          </a:p>
          <a:p>
            <a:pPr lvl="1"/>
            <a:r>
              <a:rPr lang="en-US" dirty="0"/>
              <a:t>Regulations</a:t>
            </a:r>
          </a:p>
          <a:p>
            <a:endParaRPr lang="en-US" dirty="0"/>
          </a:p>
        </p:txBody>
      </p:sp>
      <p:sp>
        <p:nvSpPr>
          <p:cNvPr id="4" name="Date Placeholder 3"/>
          <p:cNvSpPr>
            <a:spLocks noGrp="1"/>
          </p:cNvSpPr>
          <p:nvPr>
            <p:ph type="dt" sz="half" idx="10"/>
          </p:nvPr>
        </p:nvSpPr>
        <p:spPr>
          <a:xfrm>
            <a:off x="838200" y="6486983"/>
            <a:ext cx="3118338"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10</a:t>
            </a:fld>
            <a:endParaRPr lang="en-US" dirty="0"/>
          </a:p>
        </p:txBody>
      </p:sp>
    </p:spTree>
    <p:extLst>
      <p:ext uri="{BB962C8B-B14F-4D97-AF65-F5344CB8AC3E}">
        <p14:creationId xmlns:p14="http://schemas.microsoft.com/office/powerpoint/2010/main" val="4291354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United States Code </a:t>
            </a:r>
          </a:p>
          <a:p>
            <a:r>
              <a:rPr lang="en-US" dirty="0"/>
              <a:t>Congressional Record</a:t>
            </a:r>
          </a:p>
          <a:p>
            <a:r>
              <a:rPr lang="en-US" dirty="0"/>
              <a:t>Statutes at Large</a:t>
            </a:r>
          </a:p>
          <a:p>
            <a:r>
              <a:rPr lang="en-US" dirty="0" smtClean="0"/>
              <a:t>Federal </a:t>
            </a:r>
            <a:r>
              <a:rPr lang="en-US" dirty="0"/>
              <a:t>Register</a:t>
            </a:r>
          </a:p>
          <a:p>
            <a:r>
              <a:rPr lang="en-US" dirty="0"/>
              <a:t>Electronic Code of Federal Regulations</a:t>
            </a:r>
          </a:p>
          <a:p>
            <a:r>
              <a:rPr lang="en-US" dirty="0">
                <a:hlinkClick r:id="rId3"/>
              </a:rPr>
              <a:t>US Government </a:t>
            </a:r>
            <a:r>
              <a:rPr lang="en-US" dirty="0" smtClean="0">
                <a:hlinkClick r:id="rId3"/>
              </a:rPr>
              <a:t>Manual</a:t>
            </a:r>
            <a:endParaRPr lang="en-US" dirty="0" smtClean="0"/>
          </a:p>
          <a:p>
            <a:r>
              <a:rPr lang="en-US" dirty="0" smtClean="0"/>
              <a:t>Supreme Court Cases</a:t>
            </a:r>
          </a:p>
        </p:txBody>
      </p:sp>
      <p:sp>
        <p:nvSpPr>
          <p:cNvPr id="4" name="Date Placeholder 3"/>
          <p:cNvSpPr>
            <a:spLocks noGrp="1"/>
          </p:cNvSpPr>
          <p:nvPr>
            <p:ph type="dt" sz="half" idx="10"/>
          </p:nvPr>
        </p:nvSpPr>
        <p:spPr>
          <a:xfrm>
            <a:off x="838200" y="6486983"/>
            <a:ext cx="3281516"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11</a:t>
            </a:fld>
            <a:endParaRPr lang="en-US" dirty="0"/>
          </a:p>
        </p:txBody>
      </p:sp>
      <p:sp>
        <p:nvSpPr>
          <p:cNvPr id="7" name="Title 6"/>
          <p:cNvSpPr>
            <a:spLocks noGrp="1"/>
          </p:cNvSpPr>
          <p:nvPr>
            <p:ph type="title"/>
          </p:nvPr>
        </p:nvSpPr>
        <p:spPr/>
        <p:txBody>
          <a:bodyPr/>
          <a:lstStyle/>
          <a:p>
            <a:r>
              <a:rPr lang="en-US" dirty="0" smtClean="0"/>
              <a:t>Government Printing Office: All-in-One Access</a:t>
            </a:r>
            <a:endParaRPr lang="en-US" dirty="0"/>
          </a:p>
        </p:txBody>
      </p:sp>
      <p:pic>
        <p:nvPicPr>
          <p:cNvPr id="10" name="Content Placeholder 9"/>
          <p:cNvPicPr>
            <a:picLocks noGrp="1" noChangeAspect="1"/>
          </p:cNvPicPr>
          <p:nvPr>
            <p:ph sz="half" idx="13"/>
          </p:nvPr>
        </p:nvPicPr>
        <p:blipFill rotWithShape="1">
          <a:blip r:embed="rId4"/>
          <a:srcRect l="19493" t="-1172" r="19678"/>
          <a:stretch/>
        </p:blipFill>
        <p:spPr>
          <a:xfrm>
            <a:off x="6961238" y="1825625"/>
            <a:ext cx="3913240" cy="4094457"/>
          </a:xfrm>
          <a:prstGeom prst="rect">
            <a:avLst/>
          </a:prstGeom>
        </p:spPr>
      </p:pic>
    </p:spTree>
    <p:extLst>
      <p:ext uri="{BB962C8B-B14F-4D97-AF65-F5344CB8AC3E}">
        <p14:creationId xmlns:p14="http://schemas.microsoft.com/office/powerpoint/2010/main" val="131988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Secondary Sources</a:t>
            </a:r>
            <a:endParaRPr lang="en-US" dirty="0"/>
          </a:p>
        </p:txBody>
      </p:sp>
      <p:sp>
        <p:nvSpPr>
          <p:cNvPr id="3" name="Subtitle 2"/>
          <p:cNvSpPr>
            <a:spLocks noGrp="1"/>
          </p:cNvSpPr>
          <p:nvPr>
            <p:ph type="subTitle" idx="1"/>
          </p:nvPr>
        </p:nvSpPr>
        <p:spPr/>
        <p:txBody>
          <a:bodyPr/>
          <a:lstStyle/>
          <a:p>
            <a:r>
              <a:rPr lang="en-US" dirty="0" smtClean="0"/>
              <a:t>Federal Resources</a:t>
            </a:r>
            <a:endParaRPr lang="en-US" dirty="0"/>
          </a:p>
        </p:txBody>
      </p:sp>
      <p:sp>
        <p:nvSpPr>
          <p:cNvPr id="4" name="Date Placeholder 3"/>
          <p:cNvSpPr>
            <a:spLocks noGrp="1"/>
          </p:cNvSpPr>
          <p:nvPr>
            <p:ph type="dt" sz="half" idx="10"/>
          </p:nvPr>
        </p:nvSpPr>
        <p:spPr>
          <a:xfrm>
            <a:off x="838200" y="6486983"/>
            <a:ext cx="3291348"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12</a:t>
            </a:fld>
            <a:endParaRPr lang="en-US" dirty="0"/>
          </a:p>
        </p:txBody>
      </p:sp>
      <p:sp>
        <p:nvSpPr>
          <p:cNvPr id="7" name="Text Placeholder 6"/>
          <p:cNvSpPr>
            <a:spLocks noGrp="1"/>
          </p:cNvSpPr>
          <p:nvPr>
            <p:ph type="body" sz="quarter" idx="13"/>
          </p:nvPr>
        </p:nvSpPr>
        <p:spPr/>
        <p:txBody>
          <a:bodyPr/>
          <a:lstStyle/>
          <a:p>
            <a:r>
              <a:rPr lang="en-US" dirty="0" smtClean="0"/>
              <a:t>Legal Encyclopedias, ALR, and more</a:t>
            </a:r>
            <a:endParaRPr lang="en-US" dirty="0"/>
          </a:p>
        </p:txBody>
      </p:sp>
    </p:spTree>
    <p:extLst>
      <p:ext uri="{BB962C8B-B14F-4D97-AF65-F5344CB8AC3E}">
        <p14:creationId xmlns:p14="http://schemas.microsoft.com/office/powerpoint/2010/main" val="12568406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body" idx="1"/>
          </p:nvPr>
        </p:nvSpPr>
        <p:spPr/>
        <p:txBody>
          <a:bodyPr/>
          <a:lstStyle/>
          <a:p>
            <a:r>
              <a:rPr lang="en-US" dirty="0" smtClean="0"/>
              <a:t>Multiple Legal Topics</a:t>
            </a:r>
            <a:endParaRPr lang="en-US" dirty="0"/>
          </a:p>
        </p:txBody>
      </p:sp>
      <p:sp>
        <p:nvSpPr>
          <p:cNvPr id="8" name="Content Placeholder 7"/>
          <p:cNvSpPr>
            <a:spLocks noGrp="1"/>
          </p:cNvSpPr>
          <p:nvPr>
            <p:ph sz="half" idx="2"/>
          </p:nvPr>
        </p:nvSpPr>
        <p:spPr/>
        <p:txBody>
          <a:bodyPr/>
          <a:lstStyle/>
          <a:p>
            <a:r>
              <a:rPr lang="en-US" dirty="0" smtClean="0"/>
              <a:t>Legal Encyclopedias</a:t>
            </a:r>
          </a:p>
          <a:p>
            <a:pPr lvl="1"/>
            <a:r>
              <a:rPr lang="en-US" dirty="0" smtClean="0"/>
              <a:t>American Jurisprudence</a:t>
            </a:r>
          </a:p>
          <a:p>
            <a:pPr lvl="1"/>
            <a:r>
              <a:rPr lang="en-US" dirty="0" smtClean="0"/>
              <a:t>Corpus Juris Secundum</a:t>
            </a:r>
          </a:p>
          <a:p>
            <a:r>
              <a:rPr lang="en-US" dirty="0" smtClean="0"/>
              <a:t>American Law Reports</a:t>
            </a:r>
            <a:endParaRPr lang="en-US" dirty="0"/>
          </a:p>
        </p:txBody>
      </p:sp>
      <p:sp>
        <p:nvSpPr>
          <p:cNvPr id="7" name="Title 6"/>
          <p:cNvSpPr>
            <a:spLocks noGrp="1"/>
          </p:cNvSpPr>
          <p:nvPr>
            <p:ph type="title"/>
          </p:nvPr>
        </p:nvSpPr>
        <p:spPr/>
        <p:txBody>
          <a:bodyPr/>
          <a:lstStyle/>
          <a:p>
            <a:r>
              <a:rPr lang="en-US" dirty="0" smtClean="0"/>
              <a:t>Secondary Sources</a:t>
            </a:r>
            <a:endParaRPr lang="en-US" dirty="0"/>
          </a:p>
        </p:txBody>
      </p:sp>
      <p:sp>
        <p:nvSpPr>
          <p:cNvPr id="9" name="Text Placeholder 8"/>
          <p:cNvSpPr>
            <a:spLocks noGrp="1"/>
          </p:cNvSpPr>
          <p:nvPr>
            <p:ph type="body" idx="13"/>
          </p:nvPr>
        </p:nvSpPr>
        <p:spPr/>
        <p:txBody>
          <a:bodyPr/>
          <a:lstStyle/>
          <a:p>
            <a:r>
              <a:rPr lang="en-US" dirty="0" smtClean="0"/>
              <a:t>Other Resources</a:t>
            </a:r>
            <a:endParaRPr lang="en-US" dirty="0"/>
          </a:p>
        </p:txBody>
      </p:sp>
      <p:sp>
        <p:nvSpPr>
          <p:cNvPr id="10" name="Content Placeholder 9"/>
          <p:cNvSpPr>
            <a:spLocks noGrp="1"/>
          </p:cNvSpPr>
          <p:nvPr>
            <p:ph sz="half" idx="14"/>
          </p:nvPr>
        </p:nvSpPr>
        <p:spPr/>
        <p:txBody>
          <a:bodyPr/>
          <a:lstStyle/>
          <a:p>
            <a:r>
              <a:rPr lang="en-US" dirty="0" smtClean="0"/>
              <a:t>Hornbook/Treatise</a:t>
            </a:r>
          </a:p>
          <a:p>
            <a:r>
              <a:rPr lang="en-US" dirty="0" smtClean="0"/>
              <a:t>Form Books</a:t>
            </a:r>
          </a:p>
          <a:p>
            <a:r>
              <a:rPr lang="en-US" dirty="0" smtClean="0"/>
              <a:t>American Bar Association Journal</a:t>
            </a:r>
          </a:p>
          <a:p>
            <a:r>
              <a:rPr lang="en-US" dirty="0" smtClean="0"/>
              <a:t>Lawyer’s Weekly</a:t>
            </a:r>
          </a:p>
          <a:p>
            <a:r>
              <a:rPr lang="en-US" dirty="0" smtClean="0"/>
              <a:t>Law Review Journals</a:t>
            </a:r>
          </a:p>
          <a:p>
            <a:endParaRPr lang="en-US" dirty="0"/>
          </a:p>
        </p:txBody>
      </p:sp>
      <p:sp>
        <p:nvSpPr>
          <p:cNvPr id="4" name="Date Placeholder 3"/>
          <p:cNvSpPr>
            <a:spLocks noGrp="1"/>
          </p:cNvSpPr>
          <p:nvPr>
            <p:ph type="dt" sz="half" idx="10"/>
          </p:nvPr>
        </p:nvSpPr>
        <p:spPr>
          <a:xfrm>
            <a:off x="838200" y="6391499"/>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13</a:t>
            </a:fld>
            <a:endParaRPr lang="en-US" dirty="0"/>
          </a:p>
        </p:txBody>
      </p:sp>
    </p:spTree>
    <p:extLst>
      <p:ext uri="{BB962C8B-B14F-4D97-AF65-F5344CB8AC3E}">
        <p14:creationId xmlns:p14="http://schemas.microsoft.com/office/powerpoint/2010/main" val="4192865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Legal Databases</a:t>
            </a:r>
            <a:endParaRPr lang="en-US" dirty="0"/>
          </a:p>
        </p:txBody>
      </p:sp>
      <p:sp>
        <p:nvSpPr>
          <p:cNvPr id="3" name="Subtitle 2"/>
          <p:cNvSpPr>
            <a:spLocks noGrp="1"/>
          </p:cNvSpPr>
          <p:nvPr>
            <p:ph type="subTitle" idx="1"/>
          </p:nvPr>
        </p:nvSpPr>
        <p:spPr>
          <a:xfrm>
            <a:off x="1524000" y="2312082"/>
            <a:ext cx="9144000" cy="570370"/>
          </a:xfrm>
        </p:spPr>
        <p:txBody>
          <a:bodyPr/>
          <a:lstStyle/>
          <a:p>
            <a:r>
              <a:rPr lang="en-US" sz="3600" dirty="0" smtClean="0"/>
              <a:t>One Stop Searching for Primary and Secondary Sources</a:t>
            </a:r>
            <a:endParaRPr lang="en-US" sz="3600" dirty="0"/>
          </a:p>
        </p:txBody>
      </p:sp>
      <p:sp>
        <p:nvSpPr>
          <p:cNvPr id="4" name="Date Placeholder 3"/>
          <p:cNvSpPr>
            <a:spLocks noGrp="1"/>
          </p:cNvSpPr>
          <p:nvPr>
            <p:ph type="dt" sz="half" idx="10"/>
          </p:nvPr>
        </p:nvSpPr>
        <p:spPr>
          <a:xfrm>
            <a:off x="838199" y="6486983"/>
            <a:ext cx="3200401"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14</a:t>
            </a:fld>
            <a:endParaRPr lang="en-US" dirty="0"/>
          </a:p>
        </p:txBody>
      </p:sp>
      <p:sp>
        <p:nvSpPr>
          <p:cNvPr id="7" name="Text Placeholder 6"/>
          <p:cNvSpPr>
            <a:spLocks noGrp="1"/>
          </p:cNvSpPr>
          <p:nvPr>
            <p:ph type="body" sz="quarter" idx="13"/>
          </p:nvPr>
        </p:nvSpPr>
        <p:spPr>
          <a:xfrm>
            <a:off x="1524000" y="2881454"/>
            <a:ext cx="9144000" cy="453391"/>
          </a:xfrm>
        </p:spPr>
        <p:txBody>
          <a:bodyPr/>
          <a:lstStyle/>
          <a:p>
            <a:r>
              <a:rPr lang="en-US" dirty="0" smtClean="0"/>
              <a:t>Thompson Reuters Westlaw and Lexis Nexis</a:t>
            </a:r>
            <a:endParaRPr lang="en-US" dirty="0"/>
          </a:p>
        </p:txBody>
      </p:sp>
      <p:pic>
        <p:nvPicPr>
          <p:cNvPr id="8" name="Content Placeholder 9"/>
          <p:cNvPicPr>
            <a:picLocks noChangeAspect="1"/>
          </p:cNvPicPr>
          <p:nvPr/>
        </p:nvPicPr>
        <p:blipFill rotWithShape="1">
          <a:blip r:embed="rId3"/>
          <a:srcRect l="20721" t="8464" r="14451" b="3746"/>
          <a:stretch/>
        </p:blipFill>
        <p:spPr>
          <a:xfrm>
            <a:off x="2536722" y="3379983"/>
            <a:ext cx="3910695" cy="2978953"/>
          </a:xfrm>
          <a:prstGeom prst="rect">
            <a:avLst/>
          </a:prstGeom>
        </p:spPr>
      </p:pic>
      <p:pic>
        <p:nvPicPr>
          <p:cNvPr id="9" name="Picture 8"/>
          <p:cNvPicPr>
            <a:picLocks noChangeAspect="1"/>
          </p:cNvPicPr>
          <p:nvPr/>
        </p:nvPicPr>
        <p:blipFill>
          <a:blip r:embed="rId4"/>
          <a:stretch>
            <a:fillRect/>
          </a:stretch>
        </p:blipFill>
        <p:spPr>
          <a:xfrm>
            <a:off x="6637302" y="3391051"/>
            <a:ext cx="3676207" cy="2956816"/>
          </a:xfrm>
          <a:prstGeom prst="rect">
            <a:avLst/>
          </a:prstGeom>
        </p:spPr>
      </p:pic>
    </p:spTree>
    <p:extLst>
      <p:ext uri="{BB962C8B-B14F-4D97-AF65-F5344CB8AC3E}">
        <p14:creationId xmlns:p14="http://schemas.microsoft.com/office/powerpoint/2010/main" val="610169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Legal Databases Sample Pages – Westlaw Edge</a:t>
            </a:r>
            <a:endParaRPr lang="en-US" dirty="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23419" y="1825625"/>
            <a:ext cx="7735712" cy="4351338"/>
          </a:xfrm>
        </p:spPr>
      </p:pic>
      <p:sp>
        <p:nvSpPr>
          <p:cNvPr id="7" name="Date Placeholder 6"/>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8" name="Footer Placeholder 7"/>
          <p:cNvSpPr>
            <a:spLocks noGrp="1"/>
          </p:cNvSpPr>
          <p:nvPr>
            <p:ph type="ftr" sz="quarter" idx="11"/>
          </p:nvPr>
        </p:nvSpPr>
        <p:spPr/>
        <p:txBody>
          <a:bodyPr/>
          <a:lstStyle/>
          <a:p>
            <a:r>
              <a:rPr lang="en-US" dirty="0" smtClean="0"/>
              <a:t>Date</a:t>
            </a:r>
            <a:endParaRPr lang="en-US" dirty="0"/>
          </a:p>
        </p:txBody>
      </p:sp>
      <p:sp>
        <p:nvSpPr>
          <p:cNvPr id="9" name="Slide Number Placeholder 8"/>
          <p:cNvSpPr>
            <a:spLocks noGrp="1"/>
          </p:cNvSpPr>
          <p:nvPr>
            <p:ph type="sldNum" sz="quarter" idx="12"/>
          </p:nvPr>
        </p:nvSpPr>
        <p:spPr/>
        <p:txBody>
          <a:bodyPr/>
          <a:lstStyle/>
          <a:p>
            <a:r>
              <a:rPr lang="en-US" dirty="0" smtClean="0"/>
              <a:t>Slide </a:t>
            </a:r>
            <a:fld id="{F84EFB37-D74C-4374-B260-75ED93F28A3A}" type="slidenum">
              <a:rPr lang="en-US" smtClean="0"/>
              <a:pPr/>
              <a:t>15</a:t>
            </a:fld>
            <a:endParaRPr lang="en-US" dirty="0"/>
          </a:p>
        </p:txBody>
      </p:sp>
    </p:spTree>
    <p:extLst>
      <p:ext uri="{BB962C8B-B14F-4D97-AF65-F5344CB8AC3E}">
        <p14:creationId xmlns:p14="http://schemas.microsoft.com/office/powerpoint/2010/main" val="3440513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Legal Databases Sample Pages – Westlaw Edge</a:t>
            </a:r>
            <a:endParaRPr lang="en-US"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3419" y="1825625"/>
            <a:ext cx="7735712" cy="4351338"/>
          </a:xfrm>
        </p:spPr>
      </p:pic>
      <p:sp>
        <p:nvSpPr>
          <p:cNvPr id="7" name="Date Placeholder 6"/>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8" name="Footer Placeholder 7"/>
          <p:cNvSpPr>
            <a:spLocks noGrp="1"/>
          </p:cNvSpPr>
          <p:nvPr>
            <p:ph type="ftr" sz="quarter" idx="11"/>
          </p:nvPr>
        </p:nvSpPr>
        <p:spPr/>
        <p:txBody>
          <a:bodyPr/>
          <a:lstStyle/>
          <a:p>
            <a:r>
              <a:rPr lang="en-US" dirty="0" smtClean="0"/>
              <a:t>Date</a:t>
            </a:r>
            <a:endParaRPr lang="en-US" dirty="0"/>
          </a:p>
        </p:txBody>
      </p:sp>
      <p:sp>
        <p:nvSpPr>
          <p:cNvPr id="9" name="Slide Number Placeholder 8"/>
          <p:cNvSpPr>
            <a:spLocks noGrp="1"/>
          </p:cNvSpPr>
          <p:nvPr>
            <p:ph type="sldNum" sz="quarter" idx="12"/>
          </p:nvPr>
        </p:nvSpPr>
        <p:spPr/>
        <p:txBody>
          <a:bodyPr/>
          <a:lstStyle/>
          <a:p>
            <a:r>
              <a:rPr lang="en-US" dirty="0" smtClean="0"/>
              <a:t>Slide </a:t>
            </a:r>
            <a:fld id="{F84EFB37-D74C-4374-B260-75ED93F28A3A}" type="slidenum">
              <a:rPr lang="en-US" smtClean="0"/>
              <a:pPr/>
              <a:t>16</a:t>
            </a:fld>
            <a:endParaRPr lang="en-US" dirty="0"/>
          </a:p>
        </p:txBody>
      </p:sp>
    </p:spTree>
    <p:extLst>
      <p:ext uri="{BB962C8B-B14F-4D97-AF65-F5344CB8AC3E}">
        <p14:creationId xmlns:p14="http://schemas.microsoft.com/office/powerpoint/2010/main" val="695283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Legal Databases Sample Pages – Westlaw Edge</a:t>
            </a:r>
            <a:endParaRPr lang="en-US"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3419" y="1825625"/>
            <a:ext cx="7735712" cy="4351338"/>
          </a:xfrm>
        </p:spPr>
      </p:pic>
      <p:sp>
        <p:nvSpPr>
          <p:cNvPr id="7" name="Date Placeholder 6"/>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8" name="Footer Placeholder 7"/>
          <p:cNvSpPr>
            <a:spLocks noGrp="1"/>
          </p:cNvSpPr>
          <p:nvPr>
            <p:ph type="ftr" sz="quarter" idx="11"/>
          </p:nvPr>
        </p:nvSpPr>
        <p:spPr/>
        <p:txBody>
          <a:bodyPr/>
          <a:lstStyle/>
          <a:p>
            <a:r>
              <a:rPr lang="en-US" dirty="0" smtClean="0"/>
              <a:t>Date</a:t>
            </a:r>
            <a:endParaRPr lang="en-US" dirty="0"/>
          </a:p>
        </p:txBody>
      </p:sp>
      <p:sp>
        <p:nvSpPr>
          <p:cNvPr id="9" name="Slide Number Placeholder 8"/>
          <p:cNvSpPr>
            <a:spLocks noGrp="1"/>
          </p:cNvSpPr>
          <p:nvPr>
            <p:ph type="sldNum" sz="quarter" idx="12"/>
          </p:nvPr>
        </p:nvSpPr>
        <p:spPr/>
        <p:txBody>
          <a:bodyPr/>
          <a:lstStyle/>
          <a:p>
            <a:r>
              <a:rPr lang="en-US" dirty="0" smtClean="0"/>
              <a:t>Slide </a:t>
            </a:r>
            <a:fld id="{F84EFB37-D74C-4374-B260-75ED93F28A3A}" type="slidenum">
              <a:rPr lang="en-US" smtClean="0"/>
              <a:pPr/>
              <a:t>17</a:t>
            </a:fld>
            <a:endParaRPr lang="en-US" dirty="0"/>
          </a:p>
        </p:txBody>
      </p:sp>
    </p:spTree>
    <p:extLst>
      <p:ext uri="{BB962C8B-B14F-4D97-AF65-F5344CB8AC3E}">
        <p14:creationId xmlns:p14="http://schemas.microsoft.com/office/powerpoint/2010/main" val="25214247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great resources</a:t>
            </a:r>
            <a:endParaRPr lang="en-US" dirty="0"/>
          </a:p>
        </p:txBody>
      </p:sp>
      <p:sp>
        <p:nvSpPr>
          <p:cNvPr id="3" name="Content Placeholder 2"/>
          <p:cNvSpPr>
            <a:spLocks noGrp="1"/>
          </p:cNvSpPr>
          <p:nvPr>
            <p:ph idx="1"/>
          </p:nvPr>
        </p:nvSpPr>
        <p:spPr/>
        <p:txBody>
          <a:bodyPr/>
          <a:lstStyle/>
          <a:p>
            <a:r>
              <a:rPr lang="en-US" dirty="0" smtClean="0"/>
              <a:t>Library </a:t>
            </a:r>
            <a:r>
              <a:rPr lang="en-US" dirty="0"/>
              <a:t>of Congress Law Library: </a:t>
            </a:r>
            <a:r>
              <a:rPr lang="en-US" dirty="0">
                <a:hlinkClick r:id="rId3"/>
              </a:rPr>
              <a:t>https://www.loc.gov/law/find</a:t>
            </a:r>
            <a:r>
              <a:rPr lang="en-US" dirty="0" smtClean="0">
                <a:hlinkClick r:id="rId3"/>
              </a:rPr>
              <a:t>/</a:t>
            </a:r>
            <a:endParaRPr lang="en-US" dirty="0" smtClean="0"/>
          </a:p>
          <a:p>
            <a:r>
              <a:rPr lang="en-US" dirty="0" smtClean="0"/>
              <a:t>New Hanover County </a:t>
            </a:r>
            <a:r>
              <a:rPr lang="en-US" dirty="0"/>
              <a:t>Public </a:t>
            </a:r>
            <a:r>
              <a:rPr lang="en-US" dirty="0" smtClean="0"/>
              <a:t>Law Library</a:t>
            </a:r>
            <a:r>
              <a:rPr lang="en-US" dirty="0"/>
              <a:t>: </a:t>
            </a:r>
            <a:r>
              <a:rPr lang="en-US" dirty="0">
                <a:hlinkClick r:id="rId4"/>
              </a:rPr>
              <a:t>https://</a:t>
            </a:r>
            <a:r>
              <a:rPr lang="en-US" dirty="0" smtClean="0">
                <a:hlinkClick r:id="rId4"/>
              </a:rPr>
              <a:t>libguides.nhcgov.com/legalgov</a:t>
            </a:r>
            <a:endParaRPr lang="en-US" dirty="0" smtClean="0"/>
          </a:p>
          <a:p>
            <a:r>
              <a:rPr lang="en-US" dirty="0" smtClean="0"/>
              <a:t>UNCW Randall Library </a:t>
            </a:r>
            <a:r>
              <a:rPr lang="en-US" dirty="0"/>
              <a:t>Government Resources: </a:t>
            </a:r>
            <a:r>
              <a:rPr lang="en-US" dirty="0">
                <a:hlinkClick r:id="rId5"/>
              </a:rPr>
              <a:t>https://</a:t>
            </a:r>
            <a:r>
              <a:rPr lang="en-US" dirty="0" smtClean="0">
                <a:hlinkClick r:id="rId5"/>
              </a:rPr>
              <a:t>library.uncw.edu/gov_docs</a:t>
            </a:r>
            <a:endParaRPr lang="en-US" dirty="0" smtClean="0"/>
          </a:p>
          <a:p>
            <a:endParaRPr lang="en-US" dirty="0"/>
          </a:p>
        </p:txBody>
      </p:sp>
      <p:sp>
        <p:nvSpPr>
          <p:cNvPr id="4" name="Date Placeholder 3"/>
          <p:cNvSpPr>
            <a:spLocks noGrp="1"/>
          </p:cNvSpPr>
          <p:nvPr>
            <p:ph type="dt" sz="half" idx="10"/>
          </p:nvPr>
        </p:nvSpPr>
        <p:spPr>
          <a:xfrm>
            <a:off x="838200" y="6486983"/>
            <a:ext cx="3200400"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18</a:t>
            </a:fld>
            <a:endParaRPr lang="en-US" dirty="0"/>
          </a:p>
        </p:txBody>
      </p:sp>
    </p:spTree>
    <p:extLst>
      <p:ext uri="{BB962C8B-B14F-4D97-AF65-F5344CB8AC3E}">
        <p14:creationId xmlns:p14="http://schemas.microsoft.com/office/powerpoint/2010/main" val="2658617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Conclusion: Things to consider</a:t>
            </a:r>
            <a:endParaRPr lang="en-US" dirty="0"/>
          </a:p>
        </p:txBody>
      </p:sp>
      <p:sp>
        <p:nvSpPr>
          <p:cNvPr id="3" name="Content Placeholder 2"/>
          <p:cNvSpPr>
            <a:spLocks noGrp="1"/>
          </p:cNvSpPr>
          <p:nvPr>
            <p:ph idx="1"/>
          </p:nvPr>
        </p:nvSpPr>
        <p:spPr/>
        <p:txBody>
          <a:bodyPr/>
          <a:lstStyle/>
          <a:p>
            <a:pPr marL="0" indent="0">
              <a:buNone/>
            </a:pPr>
            <a:r>
              <a:rPr lang="en-US" dirty="0"/>
              <a:t>Things to consider when assisting someone:</a:t>
            </a:r>
          </a:p>
          <a:p>
            <a:r>
              <a:rPr lang="en-US" dirty="0" smtClean="0"/>
              <a:t>What jurisdiction are they looking for? (fed., state, local)</a:t>
            </a:r>
          </a:p>
          <a:p>
            <a:r>
              <a:rPr lang="en-US" dirty="0" smtClean="0"/>
              <a:t>What type of information are they looking for? (law, case)</a:t>
            </a:r>
          </a:p>
          <a:p>
            <a:r>
              <a:rPr lang="en-US" dirty="0" smtClean="0"/>
              <a:t>Which body of law or subject area do they need? (civil vs criminal, contracts, family, etc.)</a:t>
            </a:r>
          </a:p>
          <a:p>
            <a:r>
              <a:rPr lang="en-US" dirty="0"/>
              <a:t>Do </a:t>
            </a:r>
            <a:r>
              <a:rPr lang="en-US" dirty="0" smtClean="0"/>
              <a:t>they have </a:t>
            </a:r>
            <a:r>
              <a:rPr lang="en-US" dirty="0"/>
              <a:t>a specific citation or resource in mind?</a:t>
            </a:r>
          </a:p>
          <a:p>
            <a:r>
              <a:rPr lang="en-US" dirty="0" smtClean="0"/>
              <a:t>If the topic is not narrow enough, start with a secondary source to try to narrow down the focus.</a:t>
            </a:r>
          </a:p>
          <a:p>
            <a:endParaRPr lang="en-US" dirty="0"/>
          </a:p>
        </p:txBody>
      </p:sp>
      <p:sp>
        <p:nvSpPr>
          <p:cNvPr id="4" name="Date Placeholder 3"/>
          <p:cNvSpPr>
            <a:spLocks noGrp="1"/>
          </p:cNvSpPr>
          <p:nvPr>
            <p:ph type="dt" sz="half" idx="10"/>
          </p:nvPr>
        </p:nvSpPr>
        <p:spPr>
          <a:xfrm>
            <a:off x="838199" y="6486983"/>
            <a:ext cx="3127131" cy="365125"/>
          </a:xfrm>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19</a:t>
            </a:fld>
            <a:endParaRPr lang="en-US" dirty="0"/>
          </a:p>
        </p:txBody>
      </p:sp>
    </p:spTree>
    <p:extLst>
      <p:ext uri="{BB962C8B-B14F-4D97-AF65-F5344CB8AC3E}">
        <p14:creationId xmlns:p14="http://schemas.microsoft.com/office/powerpoint/2010/main" val="27848091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Natasha Francois</a:t>
            </a:r>
            <a:endParaRPr lang="en-US" dirty="0"/>
          </a:p>
        </p:txBody>
      </p:sp>
      <p:sp>
        <p:nvSpPr>
          <p:cNvPr id="3" name="Subtitle 2"/>
          <p:cNvSpPr>
            <a:spLocks noGrp="1"/>
          </p:cNvSpPr>
          <p:nvPr>
            <p:ph type="subTitle" idx="1"/>
          </p:nvPr>
        </p:nvSpPr>
        <p:spPr/>
        <p:txBody>
          <a:bodyPr/>
          <a:lstStyle/>
          <a:p>
            <a:r>
              <a:rPr lang="en-US" dirty="0" smtClean="0"/>
              <a:t>Business/Law Librarian</a:t>
            </a:r>
          </a:p>
          <a:p>
            <a:r>
              <a:rPr lang="en-US" dirty="0" smtClean="0"/>
              <a:t>Main Library</a:t>
            </a:r>
            <a:endParaRPr lang="en-US" dirty="0"/>
          </a:p>
        </p:txBody>
      </p:sp>
      <p:sp>
        <p:nvSpPr>
          <p:cNvPr id="4" name="Date Placeholder 3"/>
          <p:cNvSpPr>
            <a:spLocks noGrp="1"/>
          </p:cNvSpPr>
          <p:nvPr>
            <p:ph type="dt" sz="half" idx="10"/>
          </p:nvPr>
        </p:nvSpPr>
        <p:spPr/>
        <p:txBody>
          <a:bodyPr/>
          <a:lstStyle/>
          <a:p>
            <a:r>
              <a:rPr lang="en-US" dirty="0" smtClean="0"/>
              <a:t>New Hanover County Public Library</a:t>
            </a:r>
            <a:endParaRPr lang="en-US" dirty="0"/>
          </a:p>
        </p:txBody>
      </p:sp>
      <p:sp>
        <p:nvSpPr>
          <p:cNvPr id="5" name="Footer Placeholder 4"/>
          <p:cNvSpPr>
            <a:spLocks noGrp="1"/>
          </p:cNvSpPr>
          <p:nvPr>
            <p:ph type="ftr" sz="quarter" idx="11"/>
          </p:nvPr>
        </p:nvSpPr>
        <p:spPr/>
        <p:txBody>
          <a:bodyPr/>
          <a:lstStyle/>
          <a:p>
            <a:r>
              <a:rPr lang="en-US" dirty="0" smtClean="0"/>
              <a:t>Date</a:t>
            </a:r>
            <a:endParaRPr lang="en-US" dirty="0"/>
          </a:p>
        </p:txBody>
      </p:sp>
      <p:sp>
        <p:nvSpPr>
          <p:cNvPr id="6" name="Slide Number Placeholder 5"/>
          <p:cNvSpPr>
            <a:spLocks noGrp="1"/>
          </p:cNvSpPr>
          <p:nvPr>
            <p:ph type="sldNum" sz="quarter" idx="12"/>
          </p:nvPr>
        </p:nvSpPr>
        <p:spPr/>
        <p:txBody>
          <a:bodyPr/>
          <a:lstStyle/>
          <a:p>
            <a:r>
              <a:rPr lang="en-US" dirty="0" smtClean="0"/>
              <a:t>Slide </a:t>
            </a:r>
            <a:fld id="{F84EFB37-D74C-4374-B260-75ED93F28A3A}" type="slidenum">
              <a:rPr lang="en-US" smtClean="0"/>
              <a:pPr/>
              <a:t>20</a:t>
            </a:fld>
            <a:endParaRPr lang="en-US" dirty="0"/>
          </a:p>
        </p:txBody>
      </p:sp>
      <p:sp>
        <p:nvSpPr>
          <p:cNvPr id="7" name="Text Placeholder 6"/>
          <p:cNvSpPr>
            <a:spLocks noGrp="1"/>
          </p:cNvSpPr>
          <p:nvPr>
            <p:ph type="body" sz="quarter" idx="13"/>
          </p:nvPr>
        </p:nvSpPr>
        <p:spPr>
          <a:xfrm>
            <a:off x="1524000" y="3623347"/>
            <a:ext cx="9144000" cy="453391"/>
          </a:xfrm>
        </p:spPr>
        <p:txBody>
          <a:bodyPr/>
          <a:lstStyle/>
          <a:p>
            <a:r>
              <a:rPr lang="en-US" dirty="0" smtClean="0"/>
              <a:t>nfrancois@nhcgov.com</a:t>
            </a:r>
            <a:endParaRPr lang="en-US" dirty="0"/>
          </a:p>
        </p:txBody>
      </p:sp>
      <p:sp>
        <p:nvSpPr>
          <p:cNvPr id="8" name="Text Placeholder 7"/>
          <p:cNvSpPr>
            <a:spLocks noGrp="1"/>
          </p:cNvSpPr>
          <p:nvPr>
            <p:ph type="body" sz="quarter" idx="14"/>
          </p:nvPr>
        </p:nvSpPr>
        <p:spPr>
          <a:xfrm>
            <a:off x="1524000" y="4133140"/>
            <a:ext cx="9144000" cy="409938"/>
          </a:xfrm>
        </p:spPr>
        <p:txBody>
          <a:bodyPr/>
          <a:lstStyle/>
          <a:p>
            <a:r>
              <a:rPr lang="en-US" dirty="0" smtClean="0"/>
              <a:t>Office: 910-798-6355</a:t>
            </a:r>
          </a:p>
          <a:p>
            <a:r>
              <a:rPr lang="en-US" dirty="0" smtClean="0"/>
              <a:t>Law Library: 910-798-6306</a:t>
            </a:r>
            <a:endParaRPr lang="en-US" dirty="0"/>
          </a:p>
        </p:txBody>
      </p:sp>
    </p:spTree>
    <p:extLst>
      <p:ext uri="{BB962C8B-B14F-4D97-AF65-F5344CB8AC3E}">
        <p14:creationId xmlns:p14="http://schemas.microsoft.com/office/powerpoint/2010/main" val="582280542"/>
      </p:ext>
    </p:extLst>
  </p:cSld>
  <p:clrMapOvr>
    <a:masterClrMapping/>
  </p:clrMapOvr>
  <p:timing>
    <p:tnLst>
      <p:par>
        <p:cTn id="1" dur="indefinite" restart="never" nodeType="tmRoot"/>
      </p:par>
    </p:tnLst>
  </p:timing>
</p:sld>
</file>

<file path=ppt/theme/theme1.xml><?xml version="1.0" encoding="utf-8"?>
<a:theme xmlns:a="http://schemas.openxmlformats.org/drawingml/2006/main" name="NHC Theme - 7-10-18">
  <a:themeElements>
    <a:clrScheme name="Custom 1">
      <a:dk1>
        <a:srgbClr val="002B54"/>
      </a:dk1>
      <a:lt1>
        <a:srgbClr val="FFFFFF"/>
      </a:lt1>
      <a:dk2>
        <a:srgbClr val="002B54"/>
      </a:dk2>
      <a:lt2>
        <a:srgbClr val="E7E6E6"/>
      </a:lt2>
      <a:accent1>
        <a:srgbClr val="002B54"/>
      </a:accent1>
      <a:accent2>
        <a:srgbClr val="2ABDBA"/>
      </a:accent2>
      <a:accent3>
        <a:srgbClr val="B22E51"/>
      </a:accent3>
      <a:accent4>
        <a:srgbClr val="8BBF55"/>
      </a:accent4>
      <a:accent5>
        <a:srgbClr val="F99D49"/>
      </a:accent5>
      <a:accent6>
        <a:srgbClr val="7DA1C4"/>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65D8439-C4D5-4B08-BD4A-3D054205A71C}" vid="{790906BA-C977-47DD-A536-5F5AE91873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1759</TotalTime>
  <Words>1325</Words>
  <Application>Microsoft Office PowerPoint</Application>
  <PresentationFormat>Widescreen</PresentationFormat>
  <Paragraphs>222</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Oswald Light</vt:lpstr>
      <vt:lpstr>Arial</vt:lpstr>
      <vt:lpstr>Open Sans</vt:lpstr>
      <vt:lpstr>Oswald</vt:lpstr>
      <vt:lpstr>NHC Theme - 7-10-18</vt:lpstr>
      <vt:lpstr>Assisting Customers with  Legal Research</vt:lpstr>
      <vt:lpstr>Agenda</vt:lpstr>
      <vt:lpstr>Types of Resources</vt:lpstr>
      <vt:lpstr>Primary Sources</vt:lpstr>
      <vt:lpstr>US Constitution: Main Law of the Land</vt:lpstr>
      <vt:lpstr>How to find laws – Legislative Branch</vt:lpstr>
      <vt:lpstr>Judicial Branch: Interpret and Enforce the Laws</vt:lpstr>
      <vt:lpstr>Finding Supreme Court Resources</vt:lpstr>
      <vt:lpstr>Where to find case law</vt:lpstr>
      <vt:lpstr>Where to find Presidential and Agency Docs</vt:lpstr>
      <vt:lpstr>Government Printing Office: All-in-One Access</vt:lpstr>
      <vt:lpstr>Secondary Sources</vt:lpstr>
      <vt:lpstr>Secondary Sources</vt:lpstr>
      <vt:lpstr>Legal Databases</vt:lpstr>
      <vt:lpstr>Legal Databases Sample Pages – Westlaw Edge</vt:lpstr>
      <vt:lpstr>Legal Databases Sample Pages – Westlaw Edge</vt:lpstr>
      <vt:lpstr>Legal Databases Sample Pages – Westlaw Edge</vt:lpstr>
      <vt:lpstr>Other great resources</vt:lpstr>
      <vt:lpstr>In Conclusion: Things to consider</vt:lpstr>
      <vt:lpstr>Natasha Francois</vt:lpstr>
    </vt:vector>
  </TitlesOfParts>
  <Company>New Hanover County 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Research Basics</dc:title>
  <dc:creator>Francois, Natasha</dc:creator>
  <cp:lastModifiedBy>Natasha Francois</cp:lastModifiedBy>
  <cp:revision>137</cp:revision>
  <dcterms:created xsi:type="dcterms:W3CDTF">2020-07-22T19:52:07Z</dcterms:created>
  <dcterms:modified xsi:type="dcterms:W3CDTF">2020-10-15T17:52:42Z</dcterms:modified>
</cp:coreProperties>
</file>