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3"/>
  </p:notesMasterIdLst>
  <p:handoutMasterIdLst>
    <p:handoutMasterId r:id="rId24"/>
  </p:handoutMasterIdLst>
  <p:sldIdLst>
    <p:sldId id="265" r:id="rId3"/>
    <p:sldId id="318" r:id="rId4"/>
    <p:sldId id="308" r:id="rId5"/>
    <p:sldId id="320" r:id="rId6"/>
    <p:sldId id="321" r:id="rId7"/>
    <p:sldId id="330" r:id="rId8"/>
    <p:sldId id="333" r:id="rId9"/>
    <p:sldId id="331" r:id="rId10"/>
    <p:sldId id="334" r:id="rId11"/>
    <p:sldId id="335" r:id="rId12"/>
    <p:sldId id="336" r:id="rId13"/>
    <p:sldId id="338" r:id="rId14"/>
    <p:sldId id="337" r:id="rId15"/>
    <p:sldId id="339" r:id="rId16"/>
    <p:sldId id="345" r:id="rId17"/>
    <p:sldId id="341" r:id="rId18"/>
    <p:sldId id="332" r:id="rId19"/>
    <p:sldId id="346" r:id="rId20"/>
    <p:sldId id="344" r:id="rId21"/>
    <p:sldId id="347" r:id="rId22"/>
  </p:sldIdLst>
  <p:sldSz cx="12188825" cy="6858000"/>
  <p:notesSz cx="7102475" cy="9388475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9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65602" autoAdjust="0"/>
  </p:normalViewPr>
  <p:slideViewPr>
    <p:cSldViewPr showGuides="1">
      <p:cViewPr varScale="1">
        <p:scale>
          <a:sx n="81" d="100"/>
          <a:sy n="81" d="100"/>
        </p:scale>
        <p:origin x="120" y="798"/>
      </p:cViewPr>
      <p:guideLst>
        <p:guide orient="horz" pos="2208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0CC69C6-EE0B-4D8B-9C71-C36EFED094F2}" type="datetimeFigureOut">
              <a:rPr lang="en-US"/>
              <a:t>10/26/2016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60DD202-58A1-4ABD-B068-DFFCA0C44EA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421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10/26/2016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47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Introduce Myself:  Excited to Be Here!</a:t>
            </a:r>
            <a:endParaRPr lang="en-US" baseline="0" dirty="0" smtClean="0"/>
          </a:p>
          <a:p>
            <a:r>
              <a:rPr lang="en-US" baseline="0" dirty="0" smtClean="0"/>
              <a:t>Highlight:  Government Background (MSHFA), MBA-MSU, IBM – HR and HR Response Team </a:t>
            </a:r>
          </a:p>
          <a:p>
            <a:r>
              <a:rPr lang="en-US" baseline="0" dirty="0" smtClean="0"/>
              <a:t>Here in Wilmington since 2011 – volunteered at CFCC Job Seekers Lab</a:t>
            </a:r>
          </a:p>
          <a:p>
            <a:r>
              <a:rPr lang="en-US" baseline="0" dirty="0" smtClean="0"/>
              <a:t>LinkedIn Class at CFCC and Career Strategy (Developed LinkedIn Class here at the </a:t>
            </a:r>
            <a:r>
              <a:rPr lang="en-US" baseline="0" dirty="0" err="1" smtClean="0"/>
              <a:t>NorthEast</a:t>
            </a:r>
            <a:r>
              <a:rPr lang="en-US" baseline="0" dirty="0" smtClean="0"/>
              <a:t> Extension – “LinkedIn for Dummies”!</a:t>
            </a:r>
          </a:p>
          <a:p>
            <a:r>
              <a:rPr lang="en-US" baseline="0" dirty="0" smtClean="0"/>
              <a:t>LinkedIn Guest Speaker at UNCW – BUS 205 Instructor, MGT 457 Instructor – Co-director, CEN</a:t>
            </a:r>
          </a:p>
          <a:p>
            <a:r>
              <a:rPr lang="en-US" baseline="0" dirty="0" smtClean="0"/>
              <a:t>Trainer with local organizations and employers in Wilmington through CFCC</a:t>
            </a:r>
          </a:p>
          <a:p>
            <a:r>
              <a:rPr lang="en-US" baseline="0" dirty="0" smtClean="0"/>
              <a:t>Volunteer:  Phoenix Hometown Hires – Mock Interview and Jobs Skills Instructor</a:t>
            </a:r>
          </a:p>
          <a:p>
            <a:endParaRPr lang="en-US" baseline="0" dirty="0" smtClean="0"/>
          </a:p>
          <a:p>
            <a:r>
              <a:rPr lang="en-US" baseline="0" dirty="0" smtClean="0"/>
              <a:t>Before we proceed:  Las Vegas Rules invoked:  “What is Said Here Stays Here”!!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372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Agenda</a:t>
            </a:r>
            <a:r>
              <a:rPr lang="en-US" baseline="0" dirty="0" smtClean="0"/>
              <a:t> and Items to be Covered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Will focus on What is Conflict Resolution, how to approach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Use Crucial Conversations Principles and Skills to give you tools in your work and personal lives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Wrap it up with the “One Thing” take-away  (City Slickers)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64AD8-5229-44E4-9BAC-D1182B1E95E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087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Let’s transition now to Conflict Resolution</a:t>
            </a:r>
            <a:r>
              <a:rPr lang="en-US" baseline="0" dirty="0" smtClean="0"/>
              <a:t> and look at a definition: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What words jump out at you from this definition?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What do they imply?  (disagreement, dispute, debate)?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What is the end game?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245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Wow! Those are some biggies!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Which is the most natural for you?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Which one is most difficult?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aseline="0" dirty="0" smtClean="0"/>
              <a:t>Ask – who is familiar with the basics of Emotional </a:t>
            </a:r>
            <a:r>
              <a:rPr lang="en-US" baseline="0" dirty="0" err="1" smtClean="0"/>
              <a:t>Intelligece</a:t>
            </a:r>
            <a:r>
              <a:rPr lang="en-US" baseline="0" dirty="0" smtClean="0"/>
              <a:t> (EI or EQ) skills?  (Self Awareness, Self Management, Social Awareness, Relationship Management)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aseline="0" dirty="0" smtClean="0"/>
              <a:t>Those skills are implied here – and as we shall see later on….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481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Scarcity of resources – could be $, time, people, etc.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May be small and no dedicated conflict management expertise.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Board members may</a:t>
            </a:r>
            <a:r>
              <a:rPr lang="en-US" baseline="0" dirty="0" smtClean="0"/>
              <a:t> lack expertise and talent to deal with specific issues (good hearts/weak stomachs).</a:t>
            </a:r>
          </a:p>
          <a:p>
            <a:pPr marL="0" indent="0">
              <a:spcAft>
                <a:spcPts val="600"/>
              </a:spcAft>
              <a:buFontTx/>
              <a:buNone/>
            </a:pPr>
            <a:r>
              <a:rPr lang="en-US" baseline="0" dirty="0" smtClean="0"/>
              <a:t>           (May be representative of clients and community.)</a:t>
            </a:r>
          </a:p>
          <a:p>
            <a:pPr marL="0" indent="0">
              <a:spcAft>
                <a:spcPts val="600"/>
              </a:spcAft>
              <a:buFontTx/>
              <a:buNone/>
            </a:pPr>
            <a:r>
              <a:rPr lang="en-US" b="1" baseline="0" dirty="0" smtClean="0"/>
              <a:t>Discuss – </a:t>
            </a:r>
          </a:p>
          <a:p>
            <a:pPr marL="0" indent="0">
              <a:spcAft>
                <a:spcPts val="600"/>
              </a:spcAft>
              <a:buFontTx/>
              <a:buNone/>
            </a:pPr>
            <a:r>
              <a:rPr lang="en-US" b="1" baseline="0" dirty="0" smtClean="0"/>
              <a:t>Others? POST ON FLIP CHART WHAT PARTICIPANTS OFFER REGARDING CONFLICT IN THEIR DEPARTMENTS</a:t>
            </a:r>
          </a:p>
          <a:p>
            <a:pPr marL="0" indent="0">
              <a:spcAft>
                <a:spcPts val="600"/>
              </a:spcAft>
              <a:buFontTx/>
              <a:buNone/>
            </a:pPr>
            <a:endParaRPr lang="en-US" b="1" baseline="0" dirty="0" smtClean="0"/>
          </a:p>
          <a:p>
            <a:pPr marL="0" indent="0">
              <a:spcAft>
                <a:spcPts val="600"/>
              </a:spcAft>
              <a:buFontTx/>
              <a:buNone/>
            </a:pPr>
            <a:r>
              <a:rPr lang="en-US" b="1" baseline="0" dirty="0" smtClean="0"/>
              <a:t>Unique to nonprofits – Bd members, staff, volunteers, all working together – perhaps with similar, yet very different motivations.</a:t>
            </a:r>
          </a:p>
          <a:p>
            <a:pPr marL="0" indent="0">
              <a:spcAft>
                <a:spcPts val="600"/>
              </a:spcAft>
              <a:buFontTx/>
              <a:buNone/>
            </a:pPr>
            <a:r>
              <a:rPr lang="en-US" b="1" baseline="0" dirty="0" smtClean="0"/>
              <a:t>The conflicts that emerge are very often not about people breaking the rules, but rather</a:t>
            </a:r>
          </a:p>
          <a:p>
            <a:pPr marL="0" indent="0">
              <a:spcAft>
                <a:spcPts val="600"/>
              </a:spcAft>
              <a:buFontTx/>
              <a:buNone/>
            </a:pPr>
            <a:r>
              <a:rPr lang="en-US" b="1" baseline="0" dirty="0" smtClean="0"/>
              <a:t>       about relationships, communication, respect and trust – about how people feel and what their motives are…</a:t>
            </a:r>
            <a:endParaRPr lang="en-US" b="1" dirty="0" smtClean="0"/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424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Introduce</a:t>
            </a:r>
            <a:r>
              <a:rPr lang="en-US" baseline="0" dirty="0" smtClean="0"/>
              <a:t> Concept of Crucial Conversations:  work over 20 years of Joseph </a:t>
            </a:r>
            <a:r>
              <a:rPr lang="en-US" baseline="0" dirty="0" err="1" smtClean="0"/>
              <a:t>Grenny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anothers</a:t>
            </a:r>
            <a:r>
              <a:rPr lang="en-US" baseline="0" dirty="0" smtClean="0"/>
              <a:t> – observing those who mastered skills in difficult situations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Coined term Crucial Conversations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 wealth of resources – both in book form (show book), videos, on-line resources (listed toward end of the slides)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Dovetails well with EI work – with emotions and how to manage them a key component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Look at definition –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High Stakes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Strong Emotions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Opposing Opinions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The Perfect Storm!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203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Pretty straightforward – any comments?</a:t>
            </a:r>
            <a:r>
              <a:rPr lang="en-US" baseline="0" dirty="0" smtClean="0"/>
              <a:t> – Questions?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Ambrose Bierce – American journalist and short story writer (An Occurrence at Owl Creek Bridge)   1842-1914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(raised in Ohio and Indiana)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24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We</a:t>
            </a:r>
            <a:r>
              <a:rPr lang="en-US" baseline="0" dirty="0" smtClean="0"/>
              <a:t> will cover the Four Main Principles of Crucial Conversations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And drill down a little deeper on each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For the purposes of today’s session, this is an overview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An in depth training session on this subject would be at least two-days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And it takes awhile to get used to </a:t>
            </a:r>
            <a:r>
              <a:rPr lang="en-US" baseline="0" dirty="0" err="1" smtClean="0"/>
              <a:t>Grenny’s</a:t>
            </a:r>
            <a:r>
              <a:rPr lang="en-US" baseline="0" dirty="0" smtClean="0"/>
              <a:t> terminology – he uses catchy phrases which help in the long run, but take a bit getting used 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So, bear with me – and if you feel like you are just getting the tip of the iceberg, to some degree you 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BUT you will receive insights, skills, and perspectives that if you just choose one or two to implement – I think you will find they can make a difference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635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The</a:t>
            </a:r>
            <a:r>
              <a:rPr lang="en-US" baseline="0" dirty="0" smtClean="0"/>
              <a:t> first of Four Main Principles – the importance of simply having a dialogue with someone about a difficult topic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Define the Fool’s Choice and that the dilemma is not to limit yourself to just two options (either/or) but look to both/and!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For example, you and your spouse or partner want to plan a vacation – you like the beach, your spouse or partner likes the mountains – what to do?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The first response often is to just think you have to choose one or the other.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Ask:  how might the Fool’s Choice be avoided in this example?   (post suggestions to Flip Chart – then write in big letters  HAWAII !!)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THE GOOD NEWS – DIALOGUE SKILLS CAN BE LEARNED!!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LET’S SEE HOW 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493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The</a:t>
            </a:r>
            <a:r>
              <a:rPr lang="en-US" baseline="0" dirty="0" smtClean="0"/>
              <a:t> Second Principle – don’t get thrown off by the “Heart” designation – if you don’t like that, just think “Yourself”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Ironically, to help gain a better perspective on the situation and others, you start with yourself (like you start with Self Awareness in EI)!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Ask yourself, “What is going on here?”  “Why am I this emotional about this situation/with this person”?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What is it that I really want?  From this situation?  This relationship?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Refuse to succumb to the “either or” and look for “both/and”…….think HAWAII 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872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The</a:t>
            </a:r>
            <a:r>
              <a:rPr lang="en-US" baseline="0" dirty="0" smtClean="0"/>
              <a:t> Third Principle – Learn to Look is about recognizing when Safety is threatened or at risk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What is meant by Safety here is:  Respect, Secure, Comfortable.  People will open up more and talk and have dialogue about a subject when they know they are not threatened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People need to know they are Respected, Valued, and in a Safe Environment.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When People feel threatened, they will “Fight or Flight”…..either get Defensive or go to Denial……either Violence or Silence in </a:t>
            </a:r>
            <a:r>
              <a:rPr lang="en-US" baseline="0" dirty="0" err="1" smtClean="0"/>
              <a:t>Grenny’s</a:t>
            </a:r>
            <a:r>
              <a:rPr lang="en-US" baseline="0" dirty="0" smtClean="0"/>
              <a:t> terminology.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Content is important – What you Say but Conditions are equally important – is this the right time?  Does the other person feel safe?  Is the other person getting defensive, attacking, or withdrawing?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When a conversation turns crucial, and you sense the Safety aspect is violated, then STEP BACK, take a breath, and observe what is happening (Social Awareness).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Ask – what just happened here – and why?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When we are in a stressful conversation, we have a default reaction – learn to know your style (next slide)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87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</a:t>
            </a:r>
            <a:r>
              <a:rPr lang="en-US" baseline="0" dirty="0" smtClean="0"/>
              <a:t> the book, Crucial Conversations, there is a “Stress Style Test” you can take – it is 33 questions, True/False, then you code your point totals into six different categories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(see slide).  Frankly, I looked into giving you this test, but as I read it, it seemed to me I needed to have an understanding of calculus to pull it off – so I am summarizing the points here!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Think about a stressful conversation you have had recently, did you: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Mask?  - understate or selectively show your true opinions.  Sarcasm, sugarcoating, and couching are all forms of Masking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Avoid? – involves steering completely away from sensitive subjects.  We talk, but do not address the real issues.  (in my family growing up, at the table we NEVER talked about politics)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Withdraw? – pulling out of a conversation altogether.  We either exit the conversation, the room, or the building!!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Control? – consists of coercing others to your way of thinking.  Either forcing your views on others or dominating the conversation.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Label?  - putting a label on people or ideas so we can dismiss them under a general stereotype or category.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Attack? – speaks for itself.  You move from winning the argument to making the other person suffer, you punish them. Belittling and threatening are typical attack behaviors.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First three are Silence tactics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Next three are Violence tactics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Take a few minutes – pair up – and ask yourself which style do you tend to use and why?  Discuss between each other.   </a:t>
            </a:r>
            <a:r>
              <a:rPr lang="en-US" b="1" baseline="0" dirty="0" smtClean="0"/>
              <a:t>FOR YOUR BENEFIT, I WILL NOT ASK FOR A REPORT OUT!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354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The</a:t>
            </a:r>
            <a:r>
              <a:rPr lang="en-US" baseline="0" dirty="0" smtClean="0"/>
              <a:t> Fourth and final Principle is Master Your Stories.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This is not what you think it is.  </a:t>
            </a:r>
            <a:r>
              <a:rPr lang="en-US" baseline="0" dirty="0" err="1" smtClean="0"/>
              <a:t>Grenny</a:t>
            </a:r>
            <a:r>
              <a:rPr lang="en-US" baseline="0" dirty="0" smtClean="0"/>
              <a:t> uses the term “stories” like we might use “tapes” – or CDs or – downloads I guess.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The “movie” that is playing in our head when we have a difficult conversation with someone.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What is important to remember here is our “stories” create feelings and then the feelings tend to have us skip over facts and jump to conclusions!!  </a:t>
            </a:r>
            <a:r>
              <a:rPr lang="en-US" b="1" baseline="0" dirty="0" smtClean="0"/>
              <a:t>(draw this on flip chart)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baseline="0" dirty="0" smtClean="0"/>
              <a:t>This is an important concept, so we are going to spend a bit of time on it.  We will set the stage, then see </a:t>
            </a:r>
            <a:r>
              <a:rPr lang="en-US" b="1" baseline="0" dirty="0" err="1" smtClean="0"/>
              <a:t>Grenny</a:t>
            </a:r>
            <a:r>
              <a:rPr lang="en-US" b="1" baseline="0" dirty="0" smtClean="0"/>
              <a:t> explain it further in part of a video segment.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baseline="0" dirty="0" smtClean="0"/>
              <a:t>At the end of the day “Mastering your Story” is stepping back from feelings and first dealing with the facts “Just the Facts </a:t>
            </a:r>
            <a:r>
              <a:rPr lang="en-US" b="1" baseline="0" dirty="0" err="1" smtClean="0"/>
              <a:t>Ma’m</a:t>
            </a:r>
            <a:r>
              <a:rPr lang="en-US" b="1" baseline="0" dirty="0" smtClean="0"/>
              <a:t>”   Joe Friday, DRAGNET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8933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Set</a:t>
            </a:r>
            <a:r>
              <a:rPr lang="en-US" baseline="0" dirty="0" smtClean="0"/>
              <a:t> the table for </a:t>
            </a:r>
            <a:r>
              <a:rPr lang="en-US" baseline="0" dirty="0" err="1" smtClean="0"/>
              <a:t>Grenny’s</a:t>
            </a:r>
            <a:r>
              <a:rPr lang="en-US" baseline="0" dirty="0" smtClean="0"/>
              <a:t> video – tell them it is 15 minutes long but will only show a portion of the video.   He will work through some important concepts using 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Real-life stories:   a confrontation between a CEO and CFO of an organization  (think Mayor and Chief Budget Officer).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159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Highlight the three types of “stories” </a:t>
            </a:r>
            <a:r>
              <a:rPr lang="en-US" baseline="0" dirty="0" err="1" smtClean="0"/>
              <a:t>Grenny</a:t>
            </a:r>
            <a:r>
              <a:rPr lang="en-US" baseline="0" dirty="0" smtClean="0"/>
              <a:t> outlined (in the book he calls them “clever stories”):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As a whole group ask:  what is one example of each type of story?.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431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Ask yourself these questions to arrive at that better ending?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These are the very same questions you would ask yourself to use the skills needed to master your story in a crucial conversation.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114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Here</a:t>
            </a:r>
            <a:r>
              <a:rPr lang="en-US" baseline="0" dirty="0" smtClean="0"/>
              <a:t> is a Model that you can use, found in the book Crucial Conversations, to help you move along to success in a crucial conversation: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The STATE Model: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Start with facts, not emotions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 Explain where you are coming from – don’t jump to conclusion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See things from the other person’s viewpoint – ask the other person where they are coming from in this?  (example of software in the briefcase)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 Don’t come across definitely, but also not weak – just approach it cautiously, and say – “I was wondering why”?......”Perhaps you were unaware”?   “In my opinion”?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Encourage Testing – finally – invite opposing views, be your own devil’s advocate ….”Maybe I am wrong”….or “Can we look at this another way?”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060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baseline="0" dirty="0" smtClean="0"/>
              <a:t>Practice your Crucial Conversations Skills in the Coming Week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baseline="0" dirty="0" smtClean="0"/>
              <a:t>Again, remember, the relationship is more important than the issue.</a:t>
            </a:r>
            <a:endParaRPr lang="en-US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 smtClean="0"/>
              <a:t>Closing – Questions? – Thanks!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smtClean="0"/>
              <a:t>ONE</a:t>
            </a:r>
            <a:r>
              <a:rPr lang="en-US" b="1" baseline="0" dirty="0" smtClean="0"/>
              <a:t> MORE THING!!!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64AD8-5229-44E4-9BAC-D1182B1E95E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96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 Resources</a:t>
            </a:r>
            <a:r>
              <a:rPr lang="en-US" baseline="0" dirty="0" smtClean="0"/>
              <a:t> – Show Books </a:t>
            </a:r>
          </a:p>
          <a:p>
            <a:r>
              <a:rPr lang="en-US" baseline="0" dirty="0" smtClean="0"/>
              <a:t>Click on web link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22AC3-47E6-4149-8F21-6ED856F4B56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444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Review</a:t>
            </a:r>
            <a:r>
              <a:rPr lang="en-US" baseline="0" dirty="0" smtClean="0"/>
              <a:t> the Material – PROVIDE HAND OUT FOR ONE THING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Select the “One Thing” you will work on short-term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Write down on the hand out your “One Thing”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Include </a:t>
            </a:r>
            <a:r>
              <a:rPr lang="en-US" b="1" baseline="0" dirty="0" smtClean="0"/>
              <a:t>WHAT, WHEN, and WHO!!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baseline="0" dirty="0" smtClean="0"/>
              <a:t>Ask for Volunteers to Share!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baseline="0" dirty="0" smtClean="0"/>
              <a:t>Thank you!!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41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arge ocean wave" title="Ocean Wav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6551612" cy="68579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94411" y="0"/>
            <a:ext cx="4572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8813" y="1600200"/>
            <a:ext cx="4572001" cy="3733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08813" y="5562599"/>
            <a:ext cx="4571999" cy="83502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10/26/2016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812" y="1616074"/>
            <a:ext cx="7315198" cy="2727325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6814" y="4495800"/>
            <a:ext cx="7315198" cy="1673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10/26/2016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613" y="1828800"/>
            <a:ext cx="4419599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4015" y="1828800"/>
            <a:ext cx="441960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10/26/2016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802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7802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47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47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10/26/2016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10/26/2016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rge ocean wave (semitransparent)" title="Ocean Wav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10/26/2016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588963"/>
            <a:ext cx="5486400" cy="558006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10/26/2016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094461" y="588963"/>
            <a:ext cx="5486352" cy="5580062"/>
          </a:xfrm>
          <a:prstGeom prst="rect">
            <a:avLst/>
          </a:prstGeom>
          <a:solidFill>
            <a:srgbClr val="1B5D7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07494" y="805658"/>
            <a:ext cx="5060286" cy="5146672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10/26/2016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10/26/2016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609600"/>
            <a:ext cx="19812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09600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10/26/2016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rge ocean wave (semitransparent)" title="Ocean Wav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pic>
        <p:nvPicPr>
          <p:cNvPr id="10" name="Picture 9" descr="Large ocean wave" title="Ocean Wave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34758" cy="68579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06156" y="0"/>
            <a:ext cx="2286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612" y="381000"/>
            <a:ext cx="9144001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612" y="1828800"/>
            <a:ext cx="9144001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10/26/2016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1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68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PuJgqTs-G4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ucialconversations.com/exclusive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008813" y="1600200"/>
            <a:ext cx="4572001" cy="16002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Resolving Conflict</a:t>
            </a:r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031291" y="4343400"/>
            <a:ext cx="4571999" cy="1981200"/>
          </a:xfrm>
        </p:spPr>
        <p:txBody>
          <a:bodyPr>
            <a:normAutofit/>
          </a:bodyPr>
          <a:lstStyle/>
          <a:p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Azalea Coast Library Association </a:t>
            </a:r>
          </a:p>
          <a:p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Meeting – Pine Room - NorthEast</a:t>
            </a:r>
          </a:p>
          <a:p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October 25, 2016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Bob Pious, Facilitator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613" y="1600200"/>
            <a:ext cx="8534399" cy="4800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Conflict Resolution?  Why Should I Care?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Reasons for Conflict in Organizations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Crucial Conversations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Crucial Conversations Exercise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Wrap-Up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“One Thing” – Take Away!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2" y="381000"/>
            <a:ext cx="9144001" cy="1219200"/>
          </a:xfrm>
        </p:spPr>
        <p:txBody>
          <a:bodyPr>
            <a:normAutofit/>
          </a:bodyPr>
          <a:lstStyle/>
          <a:p>
            <a:r>
              <a:rPr lang="en-US" sz="4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Agenda/Topics To Be Covered</a:t>
            </a:r>
            <a:endParaRPr lang="en-US" sz="44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C4CCD-1362-4CC7-BA2D-0BEF6B3ABFE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23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Conflict Resolution ?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2286000"/>
            <a:ext cx="8305799" cy="44196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3200" dirty="0" smtClean="0">
                <a:latin typeface="Arial Black" panose="020B0A04020102020204" pitchFamily="34" charset="0"/>
              </a:rPr>
              <a:t>The process by which two or more parties engaged in a disagreement, dispute, or debate reach an agreement resolving it.</a:t>
            </a:r>
            <a:r>
              <a:rPr lang="en-US" sz="3200" dirty="0" smtClean="0">
                <a:latin typeface="Comic Sans MS" panose="030F0702030302020204" pitchFamily="66" charset="0"/>
              </a:rPr>
              <a:t> </a:t>
            </a:r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70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979612" y="381000"/>
            <a:ext cx="9601200" cy="1219200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Skills Needed for Conflict Resolution:</a:t>
            </a:r>
            <a:endParaRPr lang="en-US" sz="4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2057400"/>
            <a:ext cx="9601199" cy="4419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Ability to view problems and issues from multiple perspectives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Strong problem-solving skills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Ability to empathize – perceive and understand the feelings and emotions of others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Active listening – restating and paraphrasing to confirm understanding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and manage emotions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13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979613" y="381000"/>
            <a:ext cx="9144000" cy="1219200"/>
          </a:xfrm>
        </p:spPr>
        <p:txBody>
          <a:bodyPr>
            <a:noAutofit/>
          </a:bodyPr>
          <a:lstStyle/>
          <a:p>
            <a:r>
              <a:rPr lang="en-US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Sources of Conflict in Organizations:</a:t>
            </a:r>
            <a:endParaRPr lang="en-US" sz="4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81200"/>
            <a:ext cx="9601199" cy="446273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Scarcity of resources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No dedicated conflict management expertise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Board members may lack expertise and talent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Roles and responsibilities get confused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Job descriptions may be unclear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Turnover may be high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Others? Why does Conflict Happen in Your Department?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0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a Crucial Conversation ?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3200" dirty="0" smtClean="0">
                <a:latin typeface="Arial Black" panose="020B0A04020102020204" pitchFamily="34" charset="0"/>
              </a:rPr>
              <a:t>A Crucial Conversation is when:</a:t>
            </a: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 Black" panose="020B0A04020102020204" pitchFamily="34" charset="0"/>
              </a:rPr>
              <a:t>The Stakes are High</a:t>
            </a: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 Black" panose="020B0A04020102020204" pitchFamily="34" charset="0"/>
              </a:rPr>
              <a:t>Emotions are Strong and</a:t>
            </a: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 Black" panose="020B0A04020102020204" pitchFamily="34" charset="0"/>
              </a:rPr>
              <a:t>Opinions are Opposing</a:t>
            </a:r>
            <a:endParaRPr lang="en-U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10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2012" y="1066800"/>
            <a:ext cx="8305799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2800" dirty="0" smtClean="0">
              <a:latin typeface="Cambria" panose="020405030504060302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3200" dirty="0" smtClean="0">
                <a:latin typeface="Cambria" panose="02040503050406030204" pitchFamily="18" charset="0"/>
              </a:rPr>
              <a:t>“Speak when you are angry and you will make the best speech you will ever regret.”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Ambrose Bierce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80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Principles of Crucial Conversations 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The Power of Dialogue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Start with Heart (Yourself)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Learn to Look (Safety is at Risk)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Master Your Stories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39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Principles of Crucial Conversations 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Power of Dialogue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Avoid the “Fool’s Choice”  (either/or)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Dialogue – </a:t>
            </a:r>
            <a:r>
              <a:rPr lang="en-US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free flow of meaning between two or more people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Dialogue Skills are Learnable!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20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Principles of Crucial Conversations 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Start with Heart (Yourself)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Work on “Me” First, “Us” Second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Focus on What You </a:t>
            </a:r>
            <a:r>
              <a:rPr lang="en-US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Really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Want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Refuse the “Fool’s Choice” (either/or)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0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Principles of Crucial Conversations 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 to Look (Safety is at Risk)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Look for When Safety is “at Risk”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Look for Content and Conditions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Look for Your Style when Under Stress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8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Your Style Under Stress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a Stressful Conversation, do you tend to: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Mask?						Control?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Avoid?				OR		Label?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Withdraw?					Attack? 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	WHY?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Discuss in pairs</a:t>
            </a:r>
            <a:endParaRPr lang="en-US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53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Principles of Crucial Conversations 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Master Your Stories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Stories Create Feelings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Get in Touch with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our Feelings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Analyze Your Stories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Get Back to the Facts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49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Master Your Stories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Introduction:  The Power of Mastering Your Stories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(Video with Joseph Grenny)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www.youtube.com/watch?v=PuJgqTs-G44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AutoNum type="arabicParenR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AutoNum type="arabicParenR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40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Master Your Stories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Three Types of “Clever Stories”: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AutoNum type="arabicParenR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“It’s Not My Fault” (Victim)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AutoNum type="arabicParenR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“It’s All Your Fault” (Villain)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AutoNum type="arabicParenR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“There’s Nothing Else I Can Do” (Helpless)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AutoNum type="arabicParenR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AutoNum type="arabicParenR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05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Master Your Stories - Continued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Ask Yourself These Questions About Your Story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1)  Am I tending not to acknowledge my role in the problem?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2)  What do I really want?  What results?  What relationship?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3)  What should I do right now if I really wanted these outcomes? 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AutoNum type="arabicParenR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AutoNum type="arabicParenR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25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How to Have a Crucial Conversation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hare Your Facts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ell Your Story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sk for Others’ Paths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alk Tentatively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ncourage Testing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43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606" y="1676400"/>
            <a:ext cx="8907406" cy="3341202"/>
          </a:xfr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Back From Your Emotions </a:t>
            </a:r>
          </a:p>
          <a:p>
            <a:r>
              <a:rPr lang="en-US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Yourself – What Story am I Telling Myself?</a:t>
            </a:r>
          </a:p>
          <a:p>
            <a:r>
              <a:rPr lang="en-US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Yourself – What Do I Really Want?</a:t>
            </a:r>
          </a:p>
          <a:p>
            <a:r>
              <a:rPr lang="en-US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“Just the Facts” </a:t>
            </a:r>
          </a:p>
          <a:p>
            <a:r>
              <a:rPr lang="en-US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 your STATE Skills</a:t>
            </a:r>
          </a:p>
          <a:p>
            <a:endParaRPr lang="en-US" sz="3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Wrap-Up:</a:t>
            </a:r>
            <a:endParaRPr lang="en-US" sz="4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C4CCD-1362-4CC7-BA2D-0BEF6B3ABFE9}" type="slidenum">
              <a:rPr lang="en-US" smtClean="0"/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012" y="4742968"/>
            <a:ext cx="1827213" cy="1657832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47965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Crucial Conversations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– Kerry Patterson, Joseph Grenny, Ron McMillan, and Al Switzler</a:t>
            </a:r>
          </a:p>
          <a:p>
            <a:pPr>
              <a:spcAft>
                <a:spcPts val="1200"/>
              </a:spcAft>
            </a:pP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Crucial Accountability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– Kerry Patterson, Joseph Grenny, David Maxfield, Ron McMillan, and Al Switzler</a:t>
            </a:r>
          </a:p>
          <a:p>
            <a:pPr>
              <a:spcAft>
                <a:spcPts val="1200"/>
              </a:spcAft>
            </a:pP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Thanks for the Feedback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– Douglas Stone and Sheila Heen</a:t>
            </a:r>
            <a:endParaRPr lang="en-US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www.CrucialConversations.com/exclusive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- (videos/resources)</a:t>
            </a:r>
          </a:p>
          <a:p>
            <a:pPr marL="0" indent="0">
              <a:spcAft>
                <a:spcPts val="1200"/>
              </a:spcAft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Sources and Resources</a:t>
            </a:r>
            <a:endParaRPr lang="en-US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C4CCD-1362-4CC7-BA2D-0BEF6B3ABFE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25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Your “One Thing” Take Away? 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3" y="1905000"/>
            <a:ext cx="8305799" cy="4800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Review the Crucial Conversations Material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Select the “One Thing” You will Apply from Today’s Session – Using Hand-Out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Write it down – You will do WHAT by WHEN and ask WHO to hold you accountable?</a:t>
            </a:r>
          </a:p>
        </p:txBody>
      </p:sp>
    </p:spTree>
    <p:extLst>
      <p:ext uri="{BB962C8B-B14F-4D97-AF65-F5344CB8AC3E}">
        <p14:creationId xmlns:p14="http://schemas.microsoft.com/office/powerpoint/2010/main" val="216774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cean Waves 16x9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C664D9D-6EFF-43CB-87EB-95CB91A04A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waves nature presentation (widescreen)</Template>
  <TotalTime>0</TotalTime>
  <Words>2587</Words>
  <Application>Microsoft Office PowerPoint</Application>
  <PresentationFormat>Custom</PresentationFormat>
  <Paragraphs>291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Black</vt:lpstr>
      <vt:lpstr>Cambria</vt:lpstr>
      <vt:lpstr>Century Gothic</vt:lpstr>
      <vt:lpstr>Comic Sans MS</vt:lpstr>
      <vt:lpstr>Wingdings</vt:lpstr>
      <vt:lpstr>Ocean Waves 16x9</vt:lpstr>
      <vt:lpstr>Resolving Conflict</vt:lpstr>
      <vt:lpstr>Agenda/Topics To Be Covered</vt:lpstr>
      <vt:lpstr>What is Conflict Resolution ?</vt:lpstr>
      <vt:lpstr>Skills Needed for Conflict Resolution:</vt:lpstr>
      <vt:lpstr>Sources of Conflict in Organizations:</vt:lpstr>
      <vt:lpstr>What is a Crucial Conversation ?</vt:lpstr>
      <vt:lpstr>PowerPoint Presentation</vt:lpstr>
      <vt:lpstr>Principles of Crucial Conversations </vt:lpstr>
      <vt:lpstr>Principles of Crucial Conversations </vt:lpstr>
      <vt:lpstr>Principles of Crucial Conversations </vt:lpstr>
      <vt:lpstr>Principles of Crucial Conversations </vt:lpstr>
      <vt:lpstr>Your Style Under Stress</vt:lpstr>
      <vt:lpstr>Principles of Crucial Conversations </vt:lpstr>
      <vt:lpstr>Master Your Stories</vt:lpstr>
      <vt:lpstr>Master Your Stories</vt:lpstr>
      <vt:lpstr>Master Your Stories - Continued</vt:lpstr>
      <vt:lpstr>How to Have a Crucial Conversation</vt:lpstr>
      <vt:lpstr>Wrap-Up:</vt:lpstr>
      <vt:lpstr>Sources and Resources</vt:lpstr>
      <vt:lpstr>What is Your “One Thing” Take Away?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2016-06-25T19:41:30Z</dcterms:created>
  <dcterms:modified xsi:type="dcterms:W3CDTF">2016-10-26T20:00:23Z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TC029010259991</vt:lpwstr>
  </property>
</Properties>
</file>