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3" r:id="rId3"/>
    <p:sldId id="257" r:id="rId4"/>
    <p:sldId id="258" r:id="rId5"/>
    <p:sldId id="269" r:id="rId6"/>
    <p:sldId id="264" r:id="rId7"/>
    <p:sldId id="270" r:id="rId8"/>
    <p:sldId id="268" r:id="rId9"/>
    <p:sldId id="265" r:id="rId10"/>
    <p:sldId id="260" r:id="rId11"/>
    <p:sldId id="267" r:id="rId12"/>
    <p:sldId id="271" r:id="rId13"/>
    <p:sldId id="261" r:id="rId14"/>
    <p:sldId id="272" r:id="rId15"/>
    <p:sldId id="274" r:id="rId16"/>
    <p:sldId id="259" r:id="rId17"/>
    <p:sldId id="266" r:id="rId18"/>
    <p:sldId id="282" r:id="rId19"/>
    <p:sldId id="283" r:id="rId20"/>
    <p:sldId id="273" r:id="rId21"/>
    <p:sldId id="262" r:id="rId22"/>
    <p:sldId id="276" r:id="rId23"/>
    <p:sldId id="277" r:id="rId24"/>
    <p:sldId id="278" r:id="rId25"/>
    <p:sldId id="281" r:id="rId26"/>
    <p:sldId id="285" r:id="rId27"/>
    <p:sldId id="280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>
        <p:scale>
          <a:sx n="60" d="100"/>
          <a:sy n="60" d="100"/>
        </p:scale>
        <p:origin x="-78" y="-38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F2F31-91C8-42AA-AE3F-97046F1B7D45}" type="datetimeFigureOut">
              <a:rPr lang="en-US" smtClean="0"/>
              <a:t>4/26/2016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6E60-422B-44A3-99CF-ED5EE08E94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112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F2F31-91C8-42AA-AE3F-97046F1B7D45}" type="datetimeFigureOut">
              <a:rPr lang="en-US" smtClean="0"/>
              <a:t>4/26/2016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6E60-422B-44A3-99CF-ED5EE08E94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803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F2F31-91C8-42AA-AE3F-97046F1B7D45}" type="datetimeFigureOut">
              <a:rPr lang="en-US" smtClean="0"/>
              <a:t>4/26/2016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6E60-422B-44A3-99CF-ED5EE08E94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024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F2F31-91C8-42AA-AE3F-97046F1B7D45}" type="datetimeFigureOut">
              <a:rPr lang="en-US" smtClean="0"/>
              <a:t>4/26/2016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6E60-422B-44A3-99CF-ED5EE08E94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51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F2F31-91C8-42AA-AE3F-97046F1B7D45}" type="datetimeFigureOut">
              <a:rPr lang="en-US" smtClean="0"/>
              <a:t>4/26/2016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6E60-422B-44A3-99CF-ED5EE08E94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287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F2F31-91C8-42AA-AE3F-97046F1B7D45}" type="datetimeFigureOut">
              <a:rPr lang="en-US" smtClean="0"/>
              <a:t>4/26/2016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6E60-422B-44A3-99CF-ED5EE08E94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033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F2F31-91C8-42AA-AE3F-97046F1B7D45}" type="datetimeFigureOut">
              <a:rPr lang="en-US" smtClean="0"/>
              <a:t>4/26/2016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6E60-422B-44A3-99CF-ED5EE08E94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096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F2F31-91C8-42AA-AE3F-97046F1B7D45}" type="datetimeFigureOut">
              <a:rPr lang="en-US" smtClean="0"/>
              <a:t>4/26/2016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6E60-422B-44A3-99CF-ED5EE08E94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39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60FF2F31-91C8-42AA-AE3F-97046F1B7D45}" type="datetimeFigureOut">
              <a:rPr lang="en-US" smtClean="0"/>
              <a:t>4/26/2016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4E536E60-422B-44A3-99CF-ED5EE08E94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877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F2F31-91C8-42AA-AE3F-97046F1B7D45}" type="datetimeFigureOut">
              <a:rPr lang="en-US" smtClean="0"/>
              <a:t>4/26/2016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6E60-422B-44A3-99CF-ED5EE08E94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141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F2F31-91C8-42AA-AE3F-97046F1B7D45}" type="datetimeFigureOut">
              <a:rPr lang="en-US" smtClean="0"/>
              <a:t>4/26/2016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6E60-422B-44A3-99CF-ED5EE08E94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2992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F2F31-91C8-42AA-AE3F-97046F1B7D45}" type="datetimeFigureOut">
              <a:rPr lang="en-US" smtClean="0"/>
              <a:t>4/26/2016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6E60-422B-44A3-99CF-ED5EE08E94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9454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F2F31-91C8-42AA-AE3F-97046F1B7D45}" type="datetimeFigureOut">
              <a:rPr lang="en-US" smtClean="0"/>
              <a:t>4/26/2016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6E60-422B-44A3-99CF-ED5EE08E94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0908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F2F31-91C8-42AA-AE3F-97046F1B7D45}" type="datetimeFigureOut">
              <a:rPr lang="en-US" smtClean="0"/>
              <a:t>4/26/2016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6E60-422B-44A3-99CF-ED5EE08E94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9094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F2F31-91C8-42AA-AE3F-97046F1B7D45}" type="datetimeFigureOut">
              <a:rPr lang="en-US" smtClean="0"/>
              <a:t>4/26/2016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6E60-422B-44A3-99CF-ED5EE08E94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0702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F2F31-91C8-42AA-AE3F-97046F1B7D45}" type="datetimeFigureOut">
              <a:rPr lang="en-US" smtClean="0"/>
              <a:t>4/26/2016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6E60-422B-44A3-99CF-ED5EE08E94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7935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F2F31-91C8-42AA-AE3F-97046F1B7D45}" type="datetimeFigureOut">
              <a:rPr lang="en-US" smtClean="0"/>
              <a:t>4/26/2016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6E60-422B-44A3-99CF-ED5EE08E94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511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60FF2F31-91C8-42AA-AE3F-97046F1B7D45}" type="datetimeFigureOut">
              <a:rPr lang="en-US" smtClean="0"/>
              <a:t>4/26/2016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4E536E60-422B-44A3-99CF-ED5EE08E94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4908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project-charter-template.casual.pm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liffy.com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hyperlink" Target="https://www.mindtools.com/pages/article/newPPM_03.htm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mi.org/~/media/PDF/Knowledge%20Center/Communications_whitepaper_v2.ashx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slack.com/" TargetMode="External"/><Relationship Id="rId2" Type="http://schemas.openxmlformats.org/officeDocument/2006/relationships/hyperlink" Target="https://www.unison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roups.google.com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basecamp.com/" TargetMode="External"/><Relationship Id="rId2" Type="http://schemas.openxmlformats.org/officeDocument/2006/relationships/hyperlink" Target="https://asana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rello.com/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Project Management: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600" dirty="0" smtClean="0"/>
              <a:t>Tips and Tools</a:t>
            </a:r>
          </a:p>
          <a:p>
            <a:endParaRPr lang="en-US" dirty="0"/>
          </a:p>
          <a:p>
            <a:r>
              <a:rPr lang="en-US" dirty="0" smtClean="0"/>
              <a:t>Laura K. Wiegand</a:t>
            </a:r>
          </a:p>
          <a:p>
            <a:r>
              <a:rPr lang="en-US" dirty="0" smtClean="0"/>
              <a:t>Associate Director, Library IT &amp; Digital Strategies</a:t>
            </a:r>
          </a:p>
          <a:p>
            <a:r>
              <a:rPr lang="en-US" dirty="0" smtClean="0"/>
              <a:t>UNC Wilmington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277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/>
              </a:rPr>
              <a:t>What Project Management is...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effectLst/>
              </a:rPr>
              <a:t>Process with distinct stages</a:t>
            </a:r>
          </a:p>
          <a:p>
            <a:r>
              <a:rPr lang="en-US" dirty="0" smtClean="0">
                <a:effectLst/>
              </a:rPr>
              <a:t>Planning, planning, planning</a:t>
            </a:r>
          </a:p>
          <a:p>
            <a:r>
              <a:rPr lang="en-US" dirty="0" smtClean="0">
                <a:effectLst/>
              </a:rPr>
              <a:t>Resource (time, things, people) </a:t>
            </a:r>
            <a:br>
              <a:rPr lang="en-US" dirty="0" smtClean="0">
                <a:effectLst/>
              </a:rPr>
            </a:br>
            <a:r>
              <a:rPr lang="en-US" dirty="0" smtClean="0">
                <a:effectLst/>
              </a:rPr>
              <a:t>management</a:t>
            </a:r>
          </a:p>
          <a:p>
            <a:r>
              <a:rPr lang="en-US" dirty="0" smtClean="0">
                <a:effectLst/>
              </a:rPr>
              <a:t>Work (tasks, assignments, objectives) </a:t>
            </a:r>
            <a:br>
              <a:rPr lang="en-US" dirty="0" smtClean="0">
                <a:effectLst/>
              </a:rPr>
            </a:br>
            <a:r>
              <a:rPr lang="en-US" dirty="0" smtClean="0">
                <a:effectLst/>
              </a:rPr>
              <a:t>management</a:t>
            </a:r>
          </a:p>
          <a:p>
            <a:r>
              <a:rPr lang="en-US" dirty="0" smtClean="0">
                <a:effectLst/>
              </a:rPr>
              <a:t>Soft skills: team work &amp; leadership</a:t>
            </a:r>
          </a:p>
          <a:p>
            <a:endParaRPr lang="en-US" dirty="0"/>
          </a:p>
        </p:txBody>
      </p:sp>
      <p:pic>
        <p:nvPicPr>
          <p:cNvPr id="2054" name="Picture 6" descr="http://www.cselectrical.org/wp-content/uploads/2013/09/Project-Management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22" y="2132968"/>
            <a:ext cx="6222466" cy="365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92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/>
              </a:rPr>
              <a:t>What Project Management is...NOT</a:t>
            </a:r>
            <a:br>
              <a:rPr lang="en-US" dirty="0" smtClean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effectLst/>
              </a:rPr>
              <a:t>Using project management software</a:t>
            </a:r>
          </a:p>
          <a:p>
            <a:r>
              <a:rPr lang="en-US" dirty="0" smtClean="0">
                <a:effectLst/>
              </a:rPr>
              <a:t>Time management</a:t>
            </a:r>
          </a:p>
          <a:p>
            <a:r>
              <a:rPr lang="en-US" dirty="0" smtClean="0">
                <a:effectLst/>
              </a:rPr>
              <a:t>Meetings and collaboration</a:t>
            </a:r>
          </a:p>
          <a:p>
            <a:r>
              <a:rPr lang="en-US" dirty="0" smtClean="0">
                <a:effectLst/>
              </a:rPr>
              <a:t>But doing these things well are the </a:t>
            </a:r>
            <a:r>
              <a:rPr lang="en-US" b="1" dirty="0" smtClean="0">
                <a:solidFill>
                  <a:srgbClr val="FFFF00"/>
                </a:solidFill>
              </a:rPr>
              <a:t>tips and tools</a:t>
            </a:r>
            <a:endParaRPr lang="en-US" b="1" dirty="0" smtClean="0"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20886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(Successful | Failed) Project?</a:t>
            </a:r>
            <a:endParaRPr lang="en-US" dirty="0"/>
          </a:p>
        </p:txBody>
      </p:sp>
      <p:pic>
        <p:nvPicPr>
          <p:cNvPr id="4098" name="Picture 2" descr="http://3z9lfx2jjuv41ye0f1x7blj2o0.wpengine.netdna-cdn.com/wp-content/uploads/2013/11/project-Management-Blackboard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6575" y="2229633"/>
            <a:ext cx="4980810" cy="3304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0057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Project?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effectLst/>
              </a:rPr>
              <a:t>Projects have:</a:t>
            </a:r>
          </a:p>
          <a:p>
            <a:r>
              <a:rPr lang="en-US" dirty="0" smtClean="0">
                <a:effectLst/>
              </a:rPr>
              <a:t>A beginning and an end</a:t>
            </a:r>
          </a:p>
          <a:p>
            <a:r>
              <a:rPr lang="en-US" dirty="0" smtClean="0">
                <a:effectLst/>
              </a:rPr>
              <a:t>Involve a team</a:t>
            </a:r>
          </a:p>
          <a:p>
            <a:r>
              <a:rPr lang="en-US" dirty="0" smtClean="0">
                <a:effectLst/>
              </a:rPr>
              <a:t>A series of deliverables leading to a final outcome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163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(</a:t>
            </a:r>
            <a:r>
              <a:rPr lang="en-US" b="1" dirty="0" smtClean="0"/>
              <a:t>Successful</a:t>
            </a:r>
            <a:r>
              <a:rPr lang="en-US" dirty="0" smtClean="0"/>
              <a:t> | </a:t>
            </a:r>
            <a:r>
              <a:rPr lang="en-US" sz="1200" dirty="0" smtClean="0"/>
              <a:t>Failed</a:t>
            </a:r>
            <a:r>
              <a:rPr lang="en-US" dirty="0" smtClean="0"/>
              <a:t>) Project?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effectLst/>
              </a:rPr>
              <a:t>Completed</a:t>
            </a:r>
          </a:p>
          <a:p>
            <a:r>
              <a:rPr lang="en-US" dirty="0" smtClean="0">
                <a:effectLst/>
              </a:rPr>
              <a:t>On-time</a:t>
            </a:r>
          </a:p>
          <a:p>
            <a:r>
              <a:rPr lang="en-US" dirty="0" smtClean="0">
                <a:effectLst/>
              </a:rPr>
              <a:t>Goals and objectives met</a:t>
            </a:r>
          </a:p>
          <a:p>
            <a:r>
              <a:rPr lang="en-US" dirty="0" smtClean="0">
                <a:effectLst/>
              </a:rPr>
              <a:t>Stakeholders happy (boards, supervisors, patron/customers, students)</a:t>
            </a:r>
          </a:p>
          <a:p>
            <a:r>
              <a:rPr lang="en-US" dirty="0" smtClean="0">
                <a:effectLst/>
              </a:rPr>
              <a:t>Within budget</a:t>
            </a:r>
          </a:p>
        </p:txBody>
      </p:sp>
    </p:spTree>
    <p:extLst>
      <p:ext uri="{BB962C8B-B14F-4D97-AF65-F5344CB8AC3E}">
        <p14:creationId xmlns:p14="http://schemas.microsoft.com/office/powerpoint/2010/main" val="57790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Tip: Identify what success Looks like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effectLst/>
              </a:rPr>
              <a:t>To know if you are successful, need to pre-identify what "complete", "on- time", and "happy" all mean.</a:t>
            </a:r>
          </a:p>
          <a:p>
            <a:pPr marL="0" indent="0">
              <a:buNone/>
            </a:pPr>
            <a:endParaRPr lang="en-US" dirty="0">
              <a:effectLst/>
            </a:endParaRPr>
          </a:p>
          <a:p>
            <a:pPr marL="0" indent="0">
              <a:buNone/>
            </a:pPr>
            <a:r>
              <a:rPr lang="en-US" dirty="0" smtClean="0">
                <a:effectLst/>
              </a:rPr>
              <a:t>*Tools coming later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880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(</a:t>
            </a:r>
            <a:r>
              <a:rPr lang="en-US" sz="1600" dirty="0" smtClean="0"/>
              <a:t>Successful</a:t>
            </a:r>
            <a:r>
              <a:rPr lang="en-US" dirty="0" smtClean="0"/>
              <a:t> | </a:t>
            </a:r>
            <a:r>
              <a:rPr lang="en-US" b="1" dirty="0" smtClean="0"/>
              <a:t>Failed</a:t>
            </a:r>
            <a:r>
              <a:rPr lang="en-US" dirty="0" smtClean="0"/>
              <a:t>) Project?</a:t>
            </a:r>
            <a:endParaRPr lang="en-US" dirty="0"/>
          </a:p>
        </p:txBody>
      </p:sp>
      <p:pic>
        <p:nvPicPr>
          <p:cNvPr id="3074" name="Picture 2" descr="http://technology.infomine.com/ProjectManagement/ProjectManagement_files/image00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780" y="1828799"/>
            <a:ext cx="6470752" cy="4853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848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(</a:t>
            </a:r>
            <a:r>
              <a:rPr lang="en-US" sz="1800" dirty="0" smtClean="0"/>
              <a:t>Successful</a:t>
            </a:r>
            <a:r>
              <a:rPr lang="en-US" dirty="0" smtClean="0"/>
              <a:t> | </a:t>
            </a:r>
            <a:r>
              <a:rPr lang="en-US" b="1" dirty="0" smtClean="0"/>
              <a:t>Failed</a:t>
            </a:r>
            <a:r>
              <a:rPr lang="en-US" dirty="0" smtClean="0"/>
              <a:t>) Project?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effectLst/>
              </a:rPr>
              <a:t>When goals, timeline, </a:t>
            </a:r>
            <a:r>
              <a:rPr lang="en-US" dirty="0">
                <a:effectLst/>
              </a:rPr>
              <a:t>tasks are </a:t>
            </a:r>
            <a:r>
              <a:rPr lang="en-US" dirty="0" smtClean="0">
                <a:effectLst/>
              </a:rPr>
              <a:t>unclear </a:t>
            </a:r>
            <a:r>
              <a:rPr lang="en-US" dirty="0">
                <a:effectLst/>
              </a:rPr>
              <a:t>or unrealistic </a:t>
            </a:r>
            <a:endParaRPr lang="en-US" dirty="0" smtClean="0">
              <a:effectLst/>
            </a:endParaRPr>
          </a:p>
          <a:p>
            <a:r>
              <a:rPr lang="en-US" dirty="0" smtClean="0">
                <a:effectLst/>
              </a:rPr>
              <a:t>When the Team is non-existent, dysfunctional, or unorganized</a:t>
            </a:r>
          </a:p>
          <a:p>
            <a:r>
              <a:rPr lang="en-US" dirty="0" smtClean="0">
                <a:effectLst/>
              </a:rPr>
              <a:t>Project manager isn’t given resources (authority, time, budget)</a:t>
            </a:r>
          </a:p>
          <a:p>
            <a:r>
              <a:rPr lang="en-US" dirty="0" smtClean="0">
                <a:effectLst/>
              </a:rPr>
              <a:t>Scope creep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14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Tip: Planning should come first</a:t>
            </a:r>
            <a:endParaRPr lang="en-US" dirty="0"/>
          </a:p>
        </p:txBody>
      </p:sp>
      <p:pic>
        <p:nvPicPr>
          <p:cNvPr id="5122" name="Picture 2" descr="http://fra.europa.eu/sites/default/files/fra_images/shutterstock_11480865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083" y="2066795"/>
            <a:ext cx="4762402" cy="4512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948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Planning Tools – Project Charter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Create a Project Charter  - Toolkit </a:t>
            </a:r>
            <a:r>
              <a:rPr lang="en-US" dirty="0" smtClean="0">
                <a:hlinkClick r:id="rId2"/>
              </a:rPr>
              <a:t>http://project-charter-template.casual.pm/</a:t>
            </a:r>
            <a:endParaRPr lang="en-US" dirty="0" smtClean="0"/>
          </a:p>
          <a:p>
            <a:pPr lvl="1"/>
            <a:r>
              <a:rPr lang="en-US" dirty="0" smtClean="0">
                <a:effectLst/>
              </a:rPr>
              <a:t>Signals the beginning of the project</a:t>
            </a:r>
          </a:p>
          <a:p>
            <a:pPr lvl="1"/>
            <a:r>
              <a:rPr lang="en-US" dirty="0" smtClean="0">
                <a:effectLst/>
              </a:rPr>
              <a:t>Name of Project</a:t>
            </a:r>
          </a:p>
          <a:p>
            <a:pPr lvl="1"/>
            <a:r>
              <a:rPr lang="en-US" dirty="0" smtClean="0">
                <a:effectLst/>
              </a:rPr>
              <a:t>Description of Purpose</a:t>
            </a:r>
          </a:p>
          <a:p>
            <a:pPr lvl="1"/>
            <a:r>
              <a:rPr lang="en-US" dirty="0" smtClean="0">
                <a:effectLst/>
              </a:rPr>
              <a:t>Identifies Stakeholders</a:t>
            </a:r>
          </a:p>
          <a:p>
            <a:pPr lvl="1"/>
            <a:r>
              <a:rPr lang="en-US" dirty="0" smtClean="0">
                <a:effectLst/>
              </a:rPr>
              <a:t>Identifies Project Manager</a:t>
            </a:r>
          </a:p>
          <a:p>
            <a:pPr lvl="1"/>
            <a:r>
              <a:rPr lang="en-US" dirty="0" smtClean="0"/>
              <a:t>1-2 pages</a:t>
            </a:r>
          </a:p>
          <a:p>
            <a:pPr lvl="1"/>
            <a:r>
              <a:rPr lang="en-US" dirty="0" smtClean="0">
                <a:effectLst/>
              </a:rPr>
              <a:t>Share It!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738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Planning Tools – Scope Statement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Create a “Scope statement”</a:t>
            </a:r>
          </a:p>
          <a:p>
            <a:r>
              <a:rPr lang="en-US" dirty="0" smtClean="0">
                <a:effectLst/>
              </a:rPr>
              <a:t>Describes the goals of the project, including specific deliverables</a:t>
            </a:r>
          </a:p>
          <a:p>
            <a:r>
              <a:rPr lang="en-US" dirty="0" smtClean="0">
                <a:effectLst/>
              </a:rPr>
              <a:t>Includes what will NOT be part of the project</a:t>
            </a:r>
          </a:p>
          <a:p>
            <a:r>
              <a:rPr lang="en-US" dirty="0" smtClean="0">
                <a:effectLst/>
              </a:rPr>
              <a:t>Template: Objectives, Milestones, Assumptions, Constraints, Boundaries, Acceptance criteria (quality), Risks</a:t>
            </a:r>
          </a:p>
          <a:p>
            <a:r>
              <a:rPr lang="en-US" dirty="0">
                <a:effectLst/>
              </a:rPr>
              <a:t>Helps bring team members and stakeholders in </a:t>
            </a:r>
            <a:r>
              <a:rPr lang="en-US" dirty="0" smtClean="0">
                <a:effectLst/>
              </a:rPr>
              <a:t>alignment</a:t>
            </a:r>
          </a:p>
          <a:p>
            <a:r>
              <a:rPr lang="en-US" dirty="0" smtClean="0">
                <a:effectLst/>
              </a:rPr>
              <a:t>Share It!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52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Tip: Break down project into tasks</a:t>
            </a:r>
            <a:endParaRPr lang="en-US" dirty="0"/>
          </a:p>
        </p:txBody>
      </p:sp>
      <p:pic>
        <p:nvPicPr>
          <p:cNvPr id="6146" name="Picture 2" descr="https://cdn.elegantthemes.com/blog/wp-content/uploads/2014/10/project-management-plugins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9907" y="2680987"/>
            <a:ext cx="9049010" cy="3544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6878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Tools: Identifying &amp; Mapping 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Post-Its brainstorming</a:t>
            </a:r>
          </a:p>
          <a:p>
            <a:r>
              <a:rPr lang="en-US" dirty="0" smtClean="0"/>
              <a:t>Simple Lists </a:t>
            </a:r>
          </a:p>
          <a:p>
            <a:r>
              <a:rPr lang="en-US" dirty="0" smtClean="0"/>
              <a:t>Flow Charts – </a:t>
            </a:r>
            <a:r>
              <a:rPr lang="en-US" dirty="0" err="1" smtClean="0"/>
              <a:t>Gliffy</a:t>
            </a:r>
            <a:r>
              <a:rPr lang="en-US" dirty="0" smtClean="0"/>
              <a:t> </a:t>
            </a:r>
            <a:r>
              <a:rPr lang="en-US" dirty="0">
                <a:hlinkClick r:id="rId2"/>
              </a:rPr>
              <a:t>https://www.gliffy.com/</a:t>
            </a:r>
            <a:endParaRPr lang="en-US" dirty="0" smtClean="0"/>
          </a:p>
          <a:p>
            <a:r>
              <a:rPr lang="en-US" dirty="0" smtClean="0"/>
              <a:t>Gantt Charts – Excel template, Microsoft Project, Tom’s Planner </a:t>
            </a:r>
            <a:r>
              <a:rPr lang="en-US" dirty="0"/>
              <a:t>http://www.tomsplanner.com/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09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Gannt</a:t>
            </a:r>
            <a:r>
              <a:rPr lang="en-US" dirty="0" smtClean="0"/>
              <a:t> Charts	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To track tasks over time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explanation: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dirty="0">
                <a:hlinkClick r:id="rId2"/>
              </a:rPr>
              <a:t>https://www.mindtools.com/pages/article/newPPM_03.htm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422" y="1101065"/>
            <a:ext cx="5715000" cy="401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112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Tip: Communication is key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effectLst/>
              </a:rPr>
              <a:t>“Highly effective communicators are also more likely to deliver projects on time (71 percent versus 37 percent) and within budget (76 percent versus 48 percent).” </a:t>
            </a:r>
            <a:r>
              <a:rPr lang="en-US" sz="1200" dirty="0" smtClean="0">
                <a:effectLst/>
                <a:hlinkClick r:id="rId2"/>
              </a:rPr>
              <a:t>Source</a:t>
            </a:r>
            <a:endParaRPr lang="en-US" sz="1200" dirty="0" smtClean="0">
              <a:effectLst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715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Tip: Use Effective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Effective communication means that the information is provided in the right format, at the right time, to the right audience, and with the right </a:t>
            </a:r>
            <a:r>
              <a:rPr lang="en-US" dirty="0" smtClean="0"/>
              <a:t>impact* </a:t>
            </a:r>
          </a:p>
          <a:p>
            <a:pPr marL="0" indent="0">
              <a:buNone/>
            </a:pPr>
            <a:endParaRPr lang="en-US" dirty="0">
              <a:effectLst/>
            </a:endParaRPr>
          </a:p>
          <a:p>
            <a:pPr marL="0" indent="0">
              <a:buNone/>
            </a:pPr>
            <a:endParaRPr lang="en-US" dirty="0">
              <a:effectLst/>
            </a:endParaRPr>
          </a:p>
          <a:p>
            <a:pPr marL="0" indent="0">
              <a:buNone/>
            </a:pPr>
            <a:endParaRPr lang="en-US" dirty="0">
              <a:effectLst/>
            </a:endParaRPr>
          </a:p>
          <a:p>
            <a:pPr marL="0" indent="0">
              <a:buNone/>
            </a:pPr>
            <a:r>
              <a:rPr lang="en-US" sz="1300" dirty="0" smtClean="0"/>
              <a:t>From “Guide </a:t>
            </a:r>
            <a:r>
              <a:rPr lang="en-US" sz="1300" dirty="0"/>
              <a:t>to the Project Management Body of Knowledge (</a:t>
            </a:r>
            <a:r>
              <a:rPr lang="en-US" sz="1300" dirty="0" err="1"/>
              <a:t>PMBOK®Guide</a:t>
            </a:r>
            <a:r>
              <a:rPr lang="en-US" sz="1300" dirty="0" smtClean="0"/>
              <a:t>)”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1226589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Tip: Use Effective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effectLst/>
              </a:rPr>
              <a:t>Provide updates to stakeholders and team members</a:t>
            </a:r>
          </a:p>
          <a:p>
            <a:r>
              <a:rPr lang="en-US" dirty="0" smtClean="0">
                <a:effectLst/>
              </a:rPr>
              <a:t>Managing meetings </a:t>
            </a:r>
          </a:p>
          <a:p>
            <a:r>
              <a:rPr lang="en-US" dirty="0" smtClean="0">
                <a:effectLst/>
              </a:rPr>
              <a:t>Address conflicts – Learn conflict resolution and Negotiation skills</a:t>
            </a:r>
          </a:p>
          <a:p>
            <a:r>
              <a:rPr lang="en-US" dirty="0" smtClean="0">
                <a:effectLst/>
              </a:rPr>
              <a:t>Track and share task progress</a:t>
            </a:r>
          </a:p>
          <a:p>
            <a:r>
              <a:rPr lang="en-US" dirty="0" smtClean="0">
                <a:effectLst/>
              </a:rPr>
              <a:t>Use communication &amp; collaboration tools</a:t>
            </a:r>
          </a:p>
        </p:txBody>
      </p:sp>
    </p:spTree>
    <p:extLst>
      <p:ext uri="{BB962C8B-B14F-4D97-AF65-F5344CB8AC3E}">
        <p14:creationId xmlns:p14="http://schemas.microsoft.com/office/powerpoint/2010/main" val="2400637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Meeting Management tools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>
              <a:effectLst/>
            </a:endParaRPr>
          </a:p>
          <a:p>
            <a:r>
              <a:rPr lang="en-US" dirty="0" smtClean="0">
                <a:effectLst/>
              </a:rPr>
              <a:t>Virtual Meetings (join.me, Google Hangouts, Skype)</a:t>
            </a:r>
          </a:p>
          <a:p>
            <a:r>
              <a:rPr lang="en-US" dirty="0" smtClean="0">
                <a:effectLst/>
              </a:rPr>
              <a:t>Collaborative Document Space (Google Docs)</a:t>
            </a:r>
          </a:p>
          <a:p>
            <a:r>
              <a:rPr lang="en-US" dirty="0" smtClean="0">
                <a:effectLst/>
              </a:rPr>
              <a:t>Agendas (Ahead of time)</a:t>
            </a:r>
          </a:p>
          <a:p>
            <a:r>
              <a:rPr lang="en-US" dirty="0" smtClean="0">
                <a:effectLst/>
              </a:rPr>
              <a:t>Moderation (Clock)</a:t>
            </a:r>
          </a:p>
          <a:p>
            <a:r>
              <a:rPr lang="en-US" dirty="0" smtClean="0">
                <a:effectLst/>
              </a:rPr>
              <a:t>follow-up Communication (of what was decided/next steps)</a:t>
            </a:r>
            <a:endParaRPr lang="en-US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0398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Tools: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Unison </a:t>
            </a:r>
            <a:r>
              <a:rPr lang="en-US" dirty="0" smtClean="0">
                <a:hlinkClick r:id="rId2"/>
              </a:rPr>
              <a:t>https://www.unison.com/</a:t>
            </a:r>
            <a:endParaRPr lang="en-US" dirty="0" smtClean="0"/>
          </a:p>
          <a:p>
            <a:r>
              <a:rPr lang="en-US" dirty="0" smtClean="0"/>
              <a:t>Slack </a:t>
            </a:r>
            <a:r>
              <a:rPr lang="en-US" dirty="0" smtClean="0">
                <a:hlinkClick r:id="rId3"/>
              </a:rPr>
              <a:t>https://slack.com</a:t>
            </a:r>
            <a:endParaRPr lang="en-US" dirty="0" smtClean="0"/>
          </a:p>
          <a:p>
            <a:r>
              <a:rPr lang="en-US" dirty="0"/>
              <a:t>Google Groups </a:t>
            </a:r>
            <a:r>
              <a:rPr lang="en-US" dirty="0">
                <a:hlinkClick r:id="rId4"/>
              </a:rPr>
              <a:t>https://groups.google.com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1230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Tools: Task Management &amp;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Asana </a:t>
            </a:r>
            <a:r>
              <a:rPr lang="en-US" dirty="0" smtClean="0">
                <a:hlinkClick r:id="rId2"/>
              </a:rPr>
              <a:t>https://asana.com</a:t>
            </a:r>
            <a:endParaRPr lang="en-US" dirty="0" smtClean="0"/>
          </a:p>
          <a:p>
            <a:r>
              <a:rPr lang="en-US" dirty="0" smtClean="0"/>
              <a:t>Basecamp </a:t>
            </a:r>
            <a:r>
              <a:rPr lang="en-US" dirty="0" smtClean="0">
                <a:hlinkClick r:id="rId3"/>
              </a:rPr>
              <a:t>https://basecamp.com/</a:t>
            </a:r>
            <a:endParaRPr lang="en-US" dirty="0" smtClean="0"/>
          </a:p>
          <a:p>
            <a:r>
              <a:rPr lang="en-US" dirty="0" smtClean="0"/>
              <a:t>Trello </a:t>
            </a:r>
            <a:r>
              <a:rPr lang="en-US" dirty="0" smtClean="0">
                <a:hlinkClick r:id="rId4"/>
              </a:rPr>
              <a:t>https://trello.com/</a:t>
            </a:r>
            <a:endParaRPr lang="en-US" dirty="0" smtClean="0"/>
          </a:p>
          <a:p>
            <a:r>
              <a:rPr lang="en-US" dirty="0" smtClean="0"/>
              <a:t>Google (Groups, Docs, Sheet)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212001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007" y="370391"/>
            <a:ext cx="8287110" cy="5823375"/>
          </a:xfrm>
        </p:spPr>
      </p:pic>
    </p:spTree>
    <p:extLst>
      <p:ext uri="{BB962C8B-B14F-4D97-AF65-F5344CB8AC3E}">
        <p14:creationId xmlns:p14="http://schemas.microsoft.com/office/powerpoint/2010/main" val="4790342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182" y="575094"/>
            <a:ext cx="8418255" cy="5779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6822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jeffhilimire.com/wp-content/uploads/2014/09/trello-exampl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607" y="709830"/>
            <a:ext cx="10008973" cy="5180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48877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177" y="1316966"/>
            <a:ext cx="10528921" cy="4395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3496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Tip: Make effective use of the tools you have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Choose your tool carefully</a:t>
            </a:r>
          </a:p>
          <a:p>
            <a:r>
              <a:rPr lang="en-US" dirty="0" smtClean="0"/>
              <a:t>Think about your team members</a:t>
            </a:r>
          </a:p>
          <a:p>
            <a:r>
              <a:rPr lang="en-US" dirty="0" smtClean="0"/>
              <a:t>Use what you have</a:t>
            </a:r>
          </a:p>
          <a:p>
            <a:r>
              <a:rPr lang="en-US" dirty="0" smtClean="0"/>
              <a:t>Provide training/orientation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7832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4612257"/>
          </a:xfrm>
        </p:spPr>
        <p:txBody>
          <a:bodyPr>
            <a:normAutofit/>
          </a:bodyPr>
          <a:lstStyle/>
          <a:p>
            <a:r>
              <a:rPr lang="en-US" dirty="0" smtClean="0"/>
              <a:t>Other Tips and Tools to share?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Questions?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Thank you!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7973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TM03457485[[fn=Mesh]]</Template>
  <TotalTime>1570</TotalTime>
  <Words>604</Words>
  <Application>Microsoft Office PowerPoint</Application>
  <PresentationFormat>Custom</PresentationFormat>
  <Paragraphs>107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Mesh</vt:lpstr>
      <vt:lpstr>Project Management:</vt:lpstr>
      <vt:lpstr>What Project Management is...</vt:lpstr>
      <vt:lpstr>What Project Management is...NOT </vt:lpstr>
      <vt:lpstr>What is a (Successful | Failed) Project?</vt:lpstr>
      <vt:lpstr>What is a Project?</vt:lpstr>
      <vt:lpstr>What is a (Successful | Failed) Project?</vt:lpstr>
      <vt:lpstr>Tip: Identify what success Looks like</vt:lpstr>
      <vt:lpstr>What is a (Successful | Failed) Project?</vt:lpstr>
      <vt:lpstr>What is a (Successful | Failed) Project?</vt:lpstr>
      <vt:lpstr>Tip: Planning should come first</vt:lpstr>
      <vt:lpstr>Planning Tools – Project Charter</vt:lpstr>
      <vt:lpstr>Planning Tools – Scope Statement</vt:lpstr>
      <vt:lpstr>Tip: Break down project into tasks</vt:lpstr>
      <vt:lpstr>Tools: Identifying &amp; Mapping tasks</vt:lpstr>
      <vt:lpstr>Gannt Charts  </vt:lpstr>
      <vt:lpstr>Tip: Communication is key</vt:lpstr>
      <vt:lpstr>Tip: Use Effective Communication</vt:lpstr>
      <vt:lpstr>Tip: Use Effective Communication</vt:lpstr>
      <vt:lpstr>Meeting Management tools </vt:lpstr>
      <vt:lpstr>Tools: Communication</vt:lpstr>
      <vt:lpstr>Tools: Task Management &amp; Communication</vt:lpstr>
      <vt:lpstr>PowerPoint Presentation</vt:lpstr>
      <vt:lpstr>PowerPoint Presentation</vt:lpstr>
      <vt:lpstr>PowerPoint Presentation</vt:lpstr>
      <vt:lpstr>PowerPoint Presentation</vt:lpstr>
      <vt:lpstr>Tip: Make effective use of the tools you have</vt:lpstr>
      <vt:lpstr>Other Tips and Tools to share?  Questions?  Thank you!</vt:lpstr>
    </vt:vector>
  </TitlesOfParts>
  <Company>UNC Wilmington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Management:</dc:title>
  <dc:creator>Wiegand, Laura K.</dc:creator>
  <cp:lastModifiedBy>Nolan, Mary Ellen</cp:lastModifiedBy>
  <cp:revision>32</cp:revision>
  <dcterms:created xsi:type="dcterms:W3CDTF">2016-04-20T20:43:29Z</dcterms:created>
  <dcterms:modified xsi:type="dcterms:W3CDTF">2016-04-26T19:57:14Z</dcterms:modified>
</cp:coreProperties>
</file>