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7"/>
  </p:notesMasterIdLst>
  <p:handoutMasterIdLst>
    <p:handoutMasterId r:id="rId18"/>
  </p:handoutMasterIdLst>
  <p:sldIdLst>
    <p:sldId id="300" r:id="rId3"/>
    <p:sldId id="342" r:id="rId4"/>
    <p:sldId id="357" r:id="rId5"/>
    <p:sldId id="381" r:id="rId6"/>
    <p:sldId id="378" r:id="rId7"/>
    <p:sldId id="380" r:id="rId8"/>
    <p:sldId id="356" r:id="rId9"/>
    <p:sldId id="384" r:id="rId10"/>
    <p:sldId id="382" r:id="rId11"/>
    <p:sldId id="385" r:id="rId12"/>
    <p:sldId id="352" r:id="rId13"/>
    <p:sldId id="393" r:id="rId14"/>
    <p:sldId id="394" r:id="rId15"/>
    <p:sldId id="3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65" autoAdjust="0"/>
    <p:restoredTop sz="93836" autoAdjust="0"/>
  </p:normalViewPr>
  <p:slideViewPr>
    <p:cSldViewPr>
      <p:cViewPr>
        <p:scale>
          <a:sx n="90" d="100"/>
          <a:sy n="90" d="100"/>
        </p:scale>
        <p:origin x="-120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BCF5A7-0CC0-344A-A088-DC1FDE00BE63}" type="doc">
      <dgm:prSet loTypeId="urn:microsoft.com/office/officeart/2005/8/layout/radial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4A8412-5FD1-D647-BF9F-D8C0EED18EF6}">
      <dgm:prSet phldrT="[Text]"/>
      <dgm:spPr>
        <a:solidFill>
          <a:srgbClr val="008000"/>
        </a:solidFill>
      </dgm:spPr>
      <dgm:t>
        <a:bodyPr/>
        <a:lstStyle/>
        <a:p>
          <a:r>
            <a:rPr lang="en-US" smtClean="0"/>
            <a:t>$4.2 </a:t>
          </a:r>
          <a:r>
            <a:rPr lang="en-US" dirty="0" smtClean="0"/>
            <a:t>mil</a:t>
          </a:r>
          <a:endParaRPr lang="en-US" dirty="0"/>
        </a:p>
      </dgm:t>
    </dgm:pt>
    <dgm:pt modelId="{5B4267E3-71A0-7B43-8848-9A9CDEEA68AA}" type="parTrans" cxnId="{3D4CF5BE-CC05-5B4D-B743-66BB0CCA10D0}">
      <dgm:prSet/>
      <dgm:spPr/>
      <dgm:t>
        <a:bodyPr/>
        <a:lstStyle/>
        <a:p>
          <a:endParaRPr lang="en-US"/>
        </a:p>
      </dgm:t>
    </dgm:pt>
    <dgm:pt modelId="{A57B73A6-8667-FE4E-B722-4826460248C1}" type="sibTrans" cxnId="{3D4CF5BE-CC05-5B4D-B743-66BB0CCA10D0}">
      <dgm:prSet/>
      <dgm:spPr/>
      <dgm:t>
        <a:bodyPr/>
        <a:lstStyle/>
        <a:p>
          <a:endParaRPr lang="en-US"/>
        </a:p>
      </dgm:t>
    </dgm:pt>
    <dgm:pt modelId="{A1E46748-7F51-BA49-BC8C-FAE3882C4D82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 smtClean="0"/>
            <a:t>State Library</a:t>
          </a:r>
        </a:p>
        <a:p>
          <a:r>
            <a:rPr lang="en-US" dirty="0" smtClean="0"/>
            <a:t>$1.3 mil</a:t>
          </a:r>
          <a:endParaRPr lang="en-US" dirty="0"/>
        </a:p>
      </dgm:t>
    </dgm:pt>
    <dgm:pt modelId="{5BDBE668-EDB2-A243-A3B2-E1A4319593DD}" type="parTrans" cxnId="{5706CFB0-0B42-3344-9D96-B5A1FF5D8E64}">
      <dgm:prSet/>
      <dgm:spPr/>
      <dgm:t>
        <a:bodyPr/>
        <a:lstStyle/>
        <a:p>
          <a:endParaRPr lang="en-US"/>
        </a:p>
      </dgm:t>
    </dgm:pt>
    <dgm:pt modelId="{96577421-E09A-9040-ADBF-2AE2DA4AA56F}" type="sibTrans" cxnId="{5706CFB0-0B42-3344-9D96-B5A1FF5D8E64}">
      <dgm:prSet/>
      <dgm:spPr/>
      <dgm:t>
        <a:bodyPr/>
        <a:lstStyle/>
        <a:p>
          <a:endParaRPr lang="en-US"/>
        </a:p>
      </dgm:t>
    </dgm:pt>
    <dgm:pt modelId="{95486EB8-FC6F-E641-90FD-F0EB4FB162A0}">
      <dgm:prSet phldrT="[Text]"/>
      <dgm:spPr>
        <a:solidFill>
          <a:srgbClr val="800000"/>
        </a:solidFill>
      </dgm:spPr>
      <dgm:t>
        <a:bodyPr/>
        <a:lstStyle/>
        <a:p>
          <a:r>
            <a:rPr lang="en-US" dirty="0" smtClean="0"/>
            <a:t>CCs</a:t>
          </a:r>
        </a:p>
        <a:p>
          <a:r>
            <a:rPr lang="en-US" dirty="0" smtClean="0"/>
            <a:t>$0.5 mil</a:t>
          </a:r>
          <a:endParaRPr lang="en-US" dirty="0"/>
        </a:p>
      </dgm:t>
    </dgm:pt>
    <dgm:pt modelId="{D31B7C0E-3569-D346-8510-274287DEA3CD}" type="parTrans" cxnId="{215AFEAC-28CF-D647-862D-FAABBC0FA6EB}">
      <dgm:prSet/>
      <dgm:spPr/>
      <dgm:t>
        <a:bodyPr/>
        <a:lstStyle/>
        <a:p>
          <a:endParaRPr lang="en-US"/>
        </a:p>
      </dgm:t>
    </dgm:pt>
    <dgm:pt modelId="{704924B1-37AE-6D43-912B-18E483628B23}" type="sibTrans" cxnId="{215AFEAC-28CF-D647-862D-FAABBC0FA6EB}">
      <dgm:prSet/>
      <dgm:spPr/>
      <dgm:t>
        <a:bodyPr/>
        <a:lstStyle/>
        <a:p>
          <a:endParaRPr lang="en-US"/>
        </a:p>
      </dgm:t>
    </dgm:pt>
    <dgm:pt modelId="{4924D302-85AA-0443-AD3A-35391F7268EF}">
      <dgm:prSet phldrT="[Text]"/>
      <dgm:spPr>
        <a:solidFill>
          <a:srgbClr val="660066"/>
        </a:solidFill>
      </dgm:spPr>
      <dgm:t>
        <a:bodyPr/>
        <a:lstStyle/>
        <a:p>
          <a:r>
            <a:rPr lang="en-US" dirty="0" smtClean="0"/>
            <a:t>NCICU </a:t>
          </a:r>
        </a:p>
        <a:p>
          <a:r>
            <a:rPr lang="en-US" dirty="0" smtClean="0"/>
            <a:t>$0.7 mil</a:t>
          </a:r>
          <a:endParaRPr lang="en-US" dirty="0"/>
        </a:p>
      </dgm:t>
    </dgm:pt>
    <dgm:pt modelId="{849FCA4F-3982-2E47-B7BD-09611D5E9F28}" type="parTrans" cxnId="{F779F4CE-AD3E-5D43-ACFB-B32A3C6301C7}">
      <dgm:prSet/>
      <dgm:spPr/>
      <dgm:t>
        <a:bodyPr/>
        <a:lstStyle/>
        <a:p>
          <a:endParaRPr lang="en-US"/>
        </a:p>
      </dgm:t>
    </dgm:pt>
    <dgm:pt modelId="{6C19934C-DF4F-5C47-ACF1-D5D34EA51C85}" type="sibTrans" cxnId="{F779F4CE-AD3E-5D43-ACFB-B32A3C6301C7}">
      <dgm:prSet/>
      <dgm:spPr/>
      <dgm:t>
        <a:bodyPr/>
        <a:lstStyle/>
        <a:p>
          <a:endParaRPr lang="en-US"/>
        </a:p>
      </dgm:t>
    </dgm:pt>
    <dgm:pt modelId="{EC60550F-52F6-5946-8CB6-2C72D34DE77B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 smtClean="0"/>
            <a:t>UNC System</a:t>
          </a:r>
        </a:p>
        <a:p>
          <a:r>
            <a:rPr lang="en-US" dirty="0" smtClean="0"/>
            <a:t>$1.7 mil</a:t>
          </a:r>
          <a:endParaRPr lang="en-US" dirty="0"/>
        </a:p>
      </dgm:t>
    </dgm:pt>
    <dgm:pt modelId="{136FD3AC-F9CE-5642-B44E-6472C34EAA38}" type="parTrans" cxnId="{602E2A7C-36CA-8C43-B7B2-F09D142B5326}">
      <dgm:prSet/>
      <dgm:spPr/>
      <dgm:t>
        <a:bodyPr/>
        <a:lstStyle/>
        <a:p>
          <a:endParaRPr lang="en-US"/>
        </a:p>
      </dgm:t>
    </dgm:pt>
    <dgm:pt modelId="{6BE2D173-006E-F644-B84B-F7DDB40C4AB9}" type="sibTrans" cxnId="{602E2A7C-36CA-8C43-B7B2-F09D142B5326}">
      <dgm:prSet/>
      <dgm:spPr/>
      <dgm:t>
        <a:bodyPr/>
        <a:lstStyle/>
        <a:p>
          <a:endParaRPr lang="en-US"/>
        </a:p>
      </dgm:t>
    </dgm:pt>
    <dgm:pt modelId="{233B4E17-4103-5443-B65A-94740465365C}" type="pres">
      <dgm:prSet presAssocID="{F7BCF5A7-0CC0-344A-A088-DC1FDE00BE6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5A68A7-41A6-7748-A92B-DE4C033C62FF}" type="pres">
      <dgm:prSet presAssocID="{0E4A8412-5FD1-D647-BF9F-D8C0EED18EF6}" presName="centerShape" presStyleLbl="node0" presStyleIdx="0" presStyleCnt="1"/>
      <dgm:spPr/>
      <dgm:t>
        <a:bodyPr/>
        <a:lstStyle/>
        <a:p>
          <a:endParaRPr lang="en-US"/>
        </a:p>
      </dgm:t>
    </dgm:pt>
    <dgm:pt modelId="{D0C4C331-932C-624E-9E9E-609D2BAAE49E}" type="pres">
      <dgm:prSet presAssocID="{5BDBE668-EDB2-A243-A3B2-E1A4319593DD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2E72F1AD-478D-274A-A28C-499A0DEDC10D}" type="pres">
      <dgm:prSet presAssocID="{A1E46748-7F51-BA49-BC8C-FAE3882C4D8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AA2D1-62EF-3B44-8670-7B132CD64353}" type="pres">
      <dgm:prSet presAssocID="{D31B7C0E-3569-D346-8510-274287DEA3CD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05DBDC8E-DD49-B94F-8339-75EC10A3C3E9}" type="pres">
      <dgm:prSet presAssocID="{95486EB8-FC6F-E641-90FD-F0EB4FB162A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8B50FF-F060-BC42-93E5-8B5F265B5B95}" type="pres">
      <dgm:prSet presAssocID="{849FCA4F-3982-2E47-B7BD-09611D5E9F28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3865F13A-3110-F945-BB4C-D76303AF5B1E}" type="pres">
      <dgm:prSet presAssocID="{4924D302-85AA-0443-AD3A-35391F7268E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01CC5D-B10A-D443-B18E-929572054261}" type="pres">
      <dgm:prSet presAssocID="{136FD3AC-F9CE-5642-B44E-6472C34EAA38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03DE76E8-C692-6B48-9C02-917EEA50CECD}" type="pres">
      <dgm:prSet presAssocID="{EC60550F-52F6-5946-8CB6-2C72D34DE77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07A07A-C59A-DF4E-900F-F30E17516E1A}" type="presOf" srcId="{F7BCF5A7-0CC0-344A-A088-DC1FDE00BE63}" destId="{233B4E17-4103-5443-B65A-94740465365C}" srcOrd="0" destOrd="0" presId="urn:microsoft.com/office/officeart/2005/8/layout/radial4"/>
    <dgm:cxn modelId="{04338137-A2FA-DD41-A569-2B84C3C35D93}" type="presOf" srcId="{D31B7C0E-3569-D346-8510-274287DEA3CD}" destId="{E40AA2D1-62EF-3B44-8670-7B132CD64353}" srcOrd="0" destOrd="0" presId="urn:microsoft.com/office/officeart/2005/8/layout/radial4"/>
    <dgm:cxn modelId="{602E2A7C-36CA-8C43-B7B2-F09D142B5326}" srcId="{0E4A8412-5FD1-D647-BF9F-D8C0EED18EF6}" destId="{EC60550F-52F6-5946-8CB6-2C72D34DE77B}" srcOrd="3" destOrd="0" parTransId="{136FD3AC-F9CE-5642-B44E-6472C34EAA38}" sibTransId="{6BE2D173-006E-F644-B84B-F7DDB40C4AB9}"/>
    <dgm:cxn modelId="{215AFEAC-28CF-D647-862D-FAABBC0FA6EB}" srcId="{0E4A8412-5FD1-D647-BF9F-D8C0EED18EF6}" destId="{95486EB8-FC6F-E641-90FD-F0EB4FB162A0}" srcOrd="1" destOrd="0" parTransId="{D31B7C0E-3569-D346-8510-274287DEA3CD}" sibTransId="{704924B1-37AE-6D43-912B-18E483628B23}"/>
    <dgm:cxn modelId="{586C0C12-B45E-194A-AD30-E320E1726148}" type="presOf" srcId="{5BDBE668-EDB2-A243-A3B2-E1A4319593DD}" destId="{D0C4C331-932C-624E-9E9E-609D2BAAE49E}" srcOrd="0" destOrd="0" presId="urn:microsoft.com/office/officeart/2005/8/layout/radial4"/>
    <dgm:cxn modelId="{56174C28-7B6E-3F4C-855C-115716CF63CC}" type="presOf" srcId="{849FCA4F-3982-2E47-B7BD-09611D5E9F28}" destId="{DD8B50FF-F060-BC42-93E5-8B5F265B5B95}" srcOrd="0" destOrd="0" presId="urn:microsoft.com/office/officeart/2005/8/layout/radial4"/>
    <dgm:cxn modelId="{19D419CA-2302-984B-9632-8DFD07DA76F9}" type="presOf" srcId="{136FD3AC-F9CE-5642-B44E-6472C34EAA38}" destId="{8201CC5D-B10A-D443-B18E-929572054261}" srcOrd="0" destOrd="0" presId="urn:microsoft.com/office/officeart/2005/8/layout/radial4"/>
    <dgm:cxn modelId="{82E84CD1-5A8E-C941-B994-EBC106E37BB8}" type="presOf" srcId="{EC60550F-52F6-5946-8CB6-2C72D34DE77B}" destId="{03DE76E8-C692-6B48-9C02-917EEA50CECD}" srcOrd="0" destOrd="0" presId="urn:microsoft.com/office/officeart/2005/8/layout/radial4"/>
    <dgm:cxn modelId="{FD2B6EFF-E431-D347-A888-66DE38D41A79}" type="presOf" srcId="{4924D302-85AA-0443-AD3A-35391F7268EF}" destId="{3865F13A-3110-F945-BB4C-D76303AF5B1E}" srcOrd="0" destOrd="0" presId="urn:microsoft.com/office/officeart/2005/8/layout/radial4"/>
    <dgm:cxn modelId="{3D4CF5BE-CC05-5B4D-B743-66BB0CCA10D0}" srcId="{F7BCF5A7-0CC0-344A-A088-DC1FDE00BE63}" destId="{0E4A8412-5FD1-D647-BF9F-D8C0EED18EF6}" srcOrd="0" destOrd="0" parTransId="{5B4267E3-71A0-7B43-8848-9A9CDEEA68AA}" sibTransId="{A57B73A6-8667-FE4E-B722-4826460248C1}"/>
    <dgm:cxn modelId="{F779F4CE-AD3E-5D43-ACFB-B32A3C6301C7}" srcId="{0E4A8412-5FD1-D647-BF9F-D8C0EED18EF6}" destId="{4924D302-85AA-0443-AD3A-35391F7268EF}" srcOrd="2" destOrd="0" parTransId="{849FCA4F-3982-2E47-B7BD-09611D5E9F28}" sibTransId="{6C19934C-DF4F-5C47-ACF1-D5D34EA51C85}"/>
    <dgm:cxn modelId="{17CCBF56-E3EE-2D4C-99E0-E695145A5EA1}" type="presOf" srcId="{0E4A8412-5FD1-D647-BF9F-D8C0EED18EF6}" destId="{255A68A7-41A6-7748-A92B-DE4C033C62FF}" srcOrd="0" destOrd="0" presId="urn:microsoft.com/office/officeart/2005/8/layout/radial4"/>
    <dgm:cxn modelId="{5706CFB0-0B42-3344-9D96-B5A1FF5D8E64}" srcId="{0E4A8412-5FD1-D647-BF9F-D8C0EED18EF6}" destId="{A1E46748-7F51-BA49-BC8C-FAE3882C4D82}" srcOrd="0" destOrd="0" parTransId="{5BDBE668-EDB2-A243-A3B2-E1A4319593DD}" sibTransId="{96577421-E09A-9040-ADBF-2AE2DA4AA56F}"/>
    <dgm:cxn modelId="{F769BD4E-ED93-5D48-8E76-8D665D98897A}" type="presOf" srcId="{95486EB8-FC6F-E641-90FD-F0EB4FB162A0}" destId="{05DBDC8E-DD49-B94F-8339-75EC10A3C3E9}" srcOrd="0" destOrd="0" presId="urn:microsoft.com/office/officeart/2005/8/layout/radial4"/>
    <dgm:cxn modelId="{F32B4563-398C-6444-B5F9-6CD8F26014FD}" type="presOf" srcId="{A1E46748-7F51-BA49-BC8C-FAE3882C4D82}" destId="{2E72F1AD-478D-274A-A28C-499A0DEDC10D}" srcOrd="0" destOrd="0" presId="urn:microsoft.com/office/officeart/2005/8/layout/radial4"/>
    <dgm:cxn modelId="{FCA3D172-644C-5841-A7E0-5F10C89CBAAA}" type="presParOf" srcId="{233B4E17-4103-5443-B65A-94740465365C}" destId="{255A68A7-41A6-7748-A92B-DE4C033C62FF}" srcOrd="0" destOrd="0" presId="urn:microsoft.com/office/officeart/2005/8/layout/radial4"/>
    <dgm:cxn modelId="{1E3715B2-1907-8D47-8898-E8E51DBA740C}" type="presParOf" srcId="{233B4E17-4103-5443-B65A-94740465365C}" destId="{D0C4C331-932C-624E-9E9E-609D2BAAE49E}" srcOrd="1" destOrd="0" presId="urn:microsoft.com/office/officeart/2005/8/layout/radial4"/>
    <dgm:cxn modelId="{2DB55937-D82D-9640-BC63-4CCD725CF6A6}" type="presParOf" srcId="{233B4E17-4103-5443-B65A-94740465365C}" destId="{2E72F1AD-478D-274A-A28C-499A0DEDC10D}" srcOrd="2" destOrd="0" presId="urn:microsoft.com/office/officeart/2005/8/layout/radial4"/>
    <dgm:cxn modelId="{8F59542B-3B60-EA4F-ADCC-4342EA77C245}" type="presParOf" srcId="{233B4E17-4103-5443-B65A-94740465365C}" destId="{E40AA2D1-62EF-3B44-8670-7B132CD64353}" srcOrd="3" destOrd="0" presId="urn:microsoft.com/office/officeart/2005/8/layout/radial4"/>
    <dgm:cxn modelId="{4BCA5DBE-34C8-BD44-A3F2-DB0558EAF46F}" type="presParOf" srcId="{233B4E17-4103-5443-B65A-94740465365C}" destId="{05DBDC8E-DD49-B94F-8339-75EC10A3C3E9}" srcOrd="4" destOrd="0" presId="urn:microsoft.com/office/officeart/2005/8/layout/radial4"/>
    <dgm:cxn modelId="{6B05DE50-8D38-E04A-9DCF-D5A8E1546DE9}" type="presParOf" srcId="{233B4E17-4103-5443-B65A-94740465365C}" destId="{DD8B50FF-F060-BC42-93E5-8B5F265B5B95}" srcOrd="5" destOrd="0" presId="urn:microsoft.com/office/officeart/2005/8/layout/radial4"/>
    <dgm:cxn modelId="{BBEC33D8-ADF2-094E-99F5-5ED11EE6A605}" type="presParOf" srcId="{233B4E17-4103-5443-B65A-94740465365C}" destId="{3865F13A-3110-F945-BB4C-D76303AF5B1E}" srcOrd="6" destOrd="0" presId="urn:microsoft.com/office/officeart/2005/8/layout/radial4"/>
    <dgm:cxn modelId="{47C2BF8B-040B-A64C-A42A-F5AE410BFA41}" type="presParOf" srcId="{233B4E17-4103-5443-B65A-94740465365C}" destId="{8201CC5D-B10A-D443-B18E-929572054261}" srcOrd="7" destOrd="0" presId="urn:microsoft.com/office/officeart/2005/8/layout/radial4"/>
    <dgm:cxn modelId="{A96998EA-BA4E-714B-BDA9-CC6B623A72DF}" type="presParOf" srcId="{233B4E17-4103-5443-B65A-94740465365C}" destId="{03DE76E8-C692-6B48-9C02-917EEA50CECD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5A68A7-41A6-7748-A92B-DE4C033C62FF}">
      <dsp:nvSpPr>
        <dsp:cNvPr id="0" name=""/>
        <dsp:cNvSpPr/>
      </dsp:nvSpPr>
      <dsp:spPr>
        <a:xfrm>
          <a:off x="3397574" y="1661486"/>
          <a:ext cx="1586850" cy="1586850"/>
        </a:xfrm>
        <a:prstGeom prst="ellipse">
          <a:avLst/>
        </a:prstGeom>
        <a:solidFill>
          <a:srgbClr val="0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/>
            <a:t>$4.2 </a:t>
          </a:r>
          <a:r>
            <a:rPr lang="en-US" sz="4000" kern="1200" dirty="0" smtClean="0"/>
            <a:t>mil</a:t>
          </a:r>
          <a:endParaRPr lang="en-US" sz="4000" kern="1200" dirty="0"/>
        </a:p>
      </dsp:txBody>
      <dsp:txXfrm>
        <a:off x="3629963" y="1893875"/>
        <a:ext cx="1122072" cy="1122072"/>
      </dsp:txXfrm>
    </dsp:sp>
    <dsp:sp modelId="{D0C4C331-932C-624E-9E9E-609D2BAAE49E}">
      <dsp:nvSpPr>
        <dsp:cNvPr id="0" name=""/>
        <dsp:cNvSpPr/>
      </dsp:nvSpPr>
      <dsp:spPr>
        <a:xfrm rot="11700000">
          <a:off x="2197669" y="1852855"/>
          <a:ext cx="1180680" cy="4522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72F1AD-478D-274A-A28C-499A0DEDC10D}">
      <dsp:nvSpPr>
        <dsp:cNvPr id="0" name=""/>
        <dsp:cNvSpPr/>
      </dsp:nvSpPr>
      <dsp:spPr>
        <a:xfrm>
          <a:off x="1464031" y="1323187"/>
          <a:ext cx="1507507" cy="1206006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State Library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$1.3 mil</a:t>
          </a:r>
          <a:endParaRPr lang="en-US" sz="2300" kern="1200" dirty="0"/>
        </a:p>
      </dsp:txBody>
      <dsp:txXfrm>
        <a:off x="1499354" y="1358510"/>
        <a:ext cx="1436861" cy="1135360"/>
      </dsp:txXfrm>
    </dsp:sp>
    <dsp:sp modelId="{E40AA2D1-62EF-3B44-8670-7B132CD64353}">
      <dsp:nvSpPr>
        <dsp:cNvPr id="0" name=""/>
        <dsp:cNvSpPr/>
      </dsp:nvSpPr>
      <dsp:spPr>
        <a:xfrm rot="14700000">
          <a:off x="2986814" y="912389"/>
          <a:ext cx="1180680" cy="4522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DBDC8E-DD49-B94F-8339-75EC10A3C3E9}">
      <dsp:nvSpPr>
        <dsp:cNvPr id="0" name=""/>
        <dsp:cNvSpPr/>
      </dsp:nvSpPr>
      <dsp:spPr>
        <a:xfrm>
          <a:off x="2573912" y="482"/>
          <a:ext cx="1507507" cy="1206006"/>
        </a:xfrm>
        <a:prstGeom prst="roundRect">
          <a:avLst>
            <a:gd name="adj" fmla="val 10000"/>
          </a:avLst>
        </a:prstGeom>
        <a:solidFill>
          <a:srgbClr val="8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CCs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$0.5 mil</a:t>
          </a:r>
          <a:endParaRPr lang="en-US" sz="2300" kern="1200" dirty="0"/>
        </a:p>
      </dsp:txBody>
      <dsp:txXfrm>
        <a:off x="2609235" y="35805"/>
        <a:ext cx="1436861" cy="1135360"/>
      </dsp:txXfrm>
    </dsp:sp>
    <dsp:sp modelId="{DD8B50FF-F060-BC42-93E5-8B5F265B5B95}">
      <dsp:nvSpPr>
        <dsp:cNvPr id="0" name=""/>
        <dsp:cNvSpPr/>
      </dsp:nvSpPr>
      <dsp:spPr>
        <a:xfrm rot="17700000">
          <a:off x="4214505" y="912389"/>
          <a:ext cx="1180680" cy="4522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65F13A-3110-F945-BB4C-D76303AF5B1E}">
      <dsp:nvSpPr>
        <dsp:cNvPr id="0" name=""/>
        <dsp:cNvSpPr/>
      </dsp:nvSpPr>
      <dsp:spPr>
        <a:xfrm>
          <a:off x="4300580" y="482"/>
          <a:ext cx="1507507" cy="1206006"/>
        </a:xfrm>
        <a:prstGeom prst="roundRect">
          <a:avLst>
            <a:gd name="adj" fmla="val 10000"/>
          </a:avLst>
        </a:prstGeom>
        <a:solidFill>
          <a:srgbClr val="66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NCICU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$0.7 mil</a:t>
          </a:r>
          <a:endParaRPr lang="en-US" sz="2300" kern="1200" dirty="0"/>
        </a:p>
      </dsp:txBody>
      <dsp:txXfrm>
        <a:off x="4335903" y="35805"/>
        <a:ext cx="1436861" cy="1135360"/>
      </dsp:txXfrm>
    </dsp:sp>
    <dsp:sp modelId="{8201CC5D-B10A-D443-B18E-929572054261}">
      <dsp:nvSpPr>
        <dsp:cNvPr id="0" name=""/>
        <dsp:cNvSpPr/>
      </dsp:nvSpPr>
      <dsp:spPr>
        <a:xfrm rot="20700000">
          <a:off x="5003649" y="1852855"/>
          <a:ext cx="1180680" cy="4522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DE76E8-C692-6B48-9C02-917EEA50CECD}">
      <dsp:nvSpPr>
        <dsp:cNvPr id="0" name=""/>
        <dsp:cNvSpPr/>
      </dsp:nvSpPr>
      <dsp:spPr>
        <a:xfrm>
          <a:off x="5410461" y="1323187"/>
          <a:ext cx="1507507" cy="1206006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UNC System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$1.7 mil</a:t>
          </a:r>
          <a:endParaRPr lang="en-US" sz="2300" kern="1200" dirty="0"/>
        </a:p>
      </dsp:txBody>
      <dsp:txXfrm>
        <a:off x="5445784" y="1358510"/>
        <a:ext cx="1436861" cy="1135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D66BD-C363-E040-9382-BDE1FF023E3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F22DB-D482-2948-9E65-45E543A58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8019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40A4A0-05F9-204F-8D4A-0CE4FCF69304}" type="datetimeFigureOut">
              <a:rPr lang="en-US" smtClean="0"/>
              <a:t>5/2/2016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11AB1-F370-A840-B75F-28039FAFE4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7845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dcross.org/stories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11AB1-F370-A840-B75F-28039FAFE4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93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11AB1-F370-A840-B75F-28039FAFE45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387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C100556-58AB-2F41-A72F-6FEA2775B518}" type="slidenum">
              <a:rPr lang="en-US">
                <a:latin typeface="Calibri" charset="0"/>
              </a:rPr>
              <a:pPr eaLnBrk="1" hangingPunct="1"/>
              <a:t>6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11AB1-F370-A840-B75F-28039FAFE45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562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11AB1-F370-A840-B75F-28039FAFE45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514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11AB1-F370-A840-B75F-28039FAFE45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514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*[link to doc]</a:t>
            </a:r>
          </a:p>
          <a:p>
            <a:r>
              <a:rPr lang="en-US" dirty="0" smtClean="0"/>
              <a:t>Impact campaign</a:t>
            </a:r>
            <a:r>
              <a:rPr lang="en-US" baseline="0" dirty="0" smtClean="0"/>
              <a:t> to include rebranding as well as financial impact assessment results and individual patron profiles.  Will seek pro bono assistance from local Ad Agency.</a:t>
            </a:r>
          </a:p>
          <a:p>
            <a:r>
              <a:rPr lang="en-US" baseline="0" dirty="0" smtClean="0"/>
              <a:t>Examples:</a:t>
            </a:r>
          </a:p>
          <a:p>
            <a:r>
              <a:rPr lang="en-US" baseline="0" dirty="0" smtClean="0"/>
              <a:t>Dollars Saved:  http://</a:t>
            </a:r>
            <a:r>
              <a:rPr lang="en-US" baseline="0" dirty="0" err="1" smtClean="0"/>
              <a:t>library.uncg.edu</a:t>
            </a:r>
            <a:r>
              <a:rPr lang="en-US" baseline="0" dirty="0" smtClean="0"/>
              <a:t>/</a:t>
            </a:r>
            <a:r>
              <a:rPr lang="en-US" baseline="0" dirty="0" err="1" smtClean="0"/>
              <a:t>carolinaconsortium</a:t>
            </a:r>
            <a:r>
              <a:rPr lang="en-US" baseline="0" dirty="0" smtClean="0"/>
              <a:t>/   “</a:t>
            </a:r>
            <a:r>
              <a:rPr lang="en-US" dirty="0" smtClean="0"/>
              <a:t>The total amount the members paid to participate in the consortium deals was two hundred and forty million dollars less than if the member institutions had each paid independently.”</a:t>
            </a:r>
          </a:p>
          <a:p>
            <a:r>
              <a:rPr lang="en-US" baseline="0" dirty="0" smtClean="0"/>
              <a:t>Visual example:  http://</a:t>
            </a:r>
            <a:r>
              <a:rPr lang="en-US" baseline="0" dirty="0" err="1" smtClean="0"/>
              <a:t>www.pretzellogic.org</a:t>
            </a:r>
            <a:r>
              <a:rPr lang="en-US" baseline="0" dirty="0" smtClean="0"/>
              <a:t>/</a:t>
            </a:r>
            <a:r>
              <a:rPr lang="en-US" baseline="0" dirty="0" err="1" smtClean="0"/>
              <a:t>wp</a:t>
            </a:r>
            <a:r>
              <a:rPr lang="en-US" baseline="0" dirty="0" smtClean="0"/>
              <a:t>-content/upload/Dollar-Shave-</a:t>
            </a:r>
            <a:r>
              <a:rPr lang="en-US" baseline="0" dirty="0" err="1" smtClean="0"/>
              <a:t>Club.jpg</a:t>
            </a:r>
            <a:r>
              <a:rPr lang="en-US" baseline="0" dirty="0" smtClean="0"/>
              <a:t> 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Lives Changed: https://</a:t>
            </a:r>
            <a:r>
              <a:rPr lang="en-US" baseline="0" dirty="0" err="1" smtClean="0"/>
              <a:t>www.youtube.com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watch?v</a:t>
            </a:r>
            <a:r>
              <a:rPr lang="en-US" baseline="0" dirty="0" smtClean="0"/>
              <a:t>=1v_06b1cid4  or  </a:t>
            </a:r>
            <a:r>
              <a:rPr lang="en-US" dirty="0" smtClean="0">
                <a:hlinkClick r:id="rId3"/>
              </a:rPr>
              <a:t>http://www.redcross.org/stories/</a:t>
            </a:r>
            <a:r>
              <a:rPr lang="en-US" dirty="0" smtClean="0"/>
              <a:t> </a:t>
            </a:r>
            <a:endParaRPr lang="en-US" baseline="0" dirty="0" smtClean="0"/>
          </a:p>
          <a:p>
            <a:r>
              <a:rPr lang="en-US" baseline="0" dirty="0" smtClean="0"/>
              <a:t>Knowledge available: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11AB1-F370-A840-B75F-28039FAFE45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514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478668"/>
            <a:ext cx="2133600" cy="365125"/>
          </a:xfrm>
        </p:spPr>
        <p:txBody>
          <a:bodyPr/>
          <a:lstStyle/>
          <a:p>
            <a:fld id="{BB6F3392-CF57-5348-A648-C32CA7E4A5B7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0919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457200" y="6019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098383-779C-47AC-9230-A4458E278B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52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2BFAC-0C87-C041-B98F-A4ECAC845E8F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8383-779C-47AC-9230-A4458E278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34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1A9A3-E1EC-BB4B-9D37-B0D7625CB8B4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8383-779C-47AC-9230-A4458E278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995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F3A4-0C60-AD45-A686-3CCD39905F0F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8383-779C-47AC-9230-A4458E278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544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07F2-955D-CA43-A165-569698219902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8383-779C-47AC-9230-A4458E278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712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468C-55CD-804E-9EDF-445E1370B87E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8383-779C-47AC-9230-A4458E278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42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8D917-635A-954E-A3C9-98A0DB5D2461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8383-779C-47AC-9230-A4458E278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596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F3893-5D97-2149-B525-FA52294FFCD0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8383-779C-47AC-9230-A4458E278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27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8D8D2-16C4-B543-8110-A0BB8FB3C4A9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8383-779C-47AC-9230-A4458E278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975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755-CD07-A84F-A39F-52A057879A2D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8383-779C-47AC-9230-A4458E278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592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D673-E296-B54F-B8F5-C0B4E08B0024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8383-779C-47AC-9230-A4458E278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088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C1521-FEC6-3B4A-BAE2-CEADA6A89431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8383-779C-47AC-9230-A4458E278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23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F74CD-AC31-2047-8777-951445FB7E1E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98383-779C-47AC-9230-A4458E278B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446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628C9-0021-4A4E-A6B4-3F7F34659595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DB2-877D-F342-9F17-DED0CDB34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334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BB58-E004-114C-8E8F-E602FE149111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DB2-877D-F342-9F17-DED0CDB34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326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AB842-AC65-A64F-B2BB-75A2C52C44BD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DB2-877D-F342-9F17-DED0CDB34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786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D034A-C110-684F-8DA2-2BB42A362881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DB2-877D-F342-9F17-DED0CDB34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2345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4D0D0-89A9-B743-85A2-6E826786DC45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DB2-877D-F342-9F17-DED0CDB34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118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8354-AB10-904B-A781-FB91D8DF9A04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DB2-877D-F342-9F17-DED0CDB34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13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80EF-5623-1F4E-857B-698F9D870C79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DB2-877D-F342-9F17-DED0CDB34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74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AFC90-06DA-2D4D-AC26-BEFCB54611D6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DB2-877D-F342-9F17-DED0CDB34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9515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A550-CBDD-1F45-A6BE-B6F879E50278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DB2-877D-F342-9F17-DED0CDB34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607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A310-33E2-2242-A5D0-4F288B75330A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DB2-877D-F342-9F17-DED0CDB34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786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ADC-B6D1-B047-8920-FA0D27AA28E3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DB2-877D-F342-9F17-DED0CDB34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73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DFEA8-5684-BE4B-9C05-CCF9027A7E4A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019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98383-779C-47AC-9230-A4458E278B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  <p:sldLayoutId id="2147483685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2AE44-B1CF-D041-A3C5-8E755571D524}" type="datetime1">
              <a:rPr lang="en-US" smtClean="0"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87DB2-877D-F342-9F17-DED0CDB343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542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live.org/blogs/rob" TargetMode="External"/><Relationship Id="rId2" Type="http://schemas.openxmlformats.org/officeDocument/2006/relationships/hyperlink" Target="nclive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ob@nclive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2514600"/>
          </a:xfrm>
        </p:spPr>
        <p:txBody>
          <a:bodyPr>
            <a:normAutofit/>
          </a:bodyPr>
          <a:lstStyle/>
          <a:p>
            <a:r>
              <a:rPr lang="en-US" sz="5000" b="1" dirty="0" smtClean="0">
                <a:latin typeface="Myriad pro"/>
                <a:cs typeface="Myriad pro"/>
              </a:rPr>
              <a:t>NC LIVE</a:t>
            </a:r>
            <a:br>
              <a:rPr lang="en-US" sz="5000" b="1" dirty="0" smtClean="0">
                <a:latin typeface="Myriad pro"/>
                <a:cs typeface="Myriad pro"/>
              </a:rPr>
            </a:br>
            <a:r>
              <a:rPr lang="en-US" sz="4000" dirty="0" smtClean="0">
                <a:latin typeface="Myriad pro"/>
                <a:cs typeface="Myriad pro"/>
              </a:rPr>
              <a:t>Update</a:t>
            </a:r>
            <a:endParaRPr lang="en-US" sz="4000" dirty="0">
              <a:latin typeface="Myriad pro"/>
              <a:cs typeface="Myriad pro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276600" y="4800600"/>
            <a:ext cx="2665743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chemeClr val="tx1"/>
                </a:solidFill>
                <a:latin typeface="Myriad pro"/>
                <a:cs typeface="Myriad pro"/>
              </a:rPr>
              <a:t>Rob Ross</a:t>
            </a:r>
          </a:p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chemeClr val="tx1"/>
                </a:solidFill>
                <a:latin typeface="Myriad pro"/>
                <a:cs typeface="Myriad pro"/>
              </a:rPr>
              <a:t>Executive Director</a:t>
            </a:r>
          </a:p>
          <a:p>
            <a:pPr>
              <a:spcBef>
                <a:spcPts val="0"/>
              </a:spcBef>
            </a:pPr>
            <a:r>
              <a:rPr lang="en-US" sz="2200" dirty="0" smtClean="0">
                <a:solidFill>
                  <a:schemeClr val="tx1"/>
                </a:solidFill>
                <a:latin typeface="Myriad pro"/>
                <a:cs typeface="Myriad pro"/>
              </a:rPr>
              <a:t>NC LIVE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6019800" y="228600"/>
            <a:ext cx="2894343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Myriad pro"/>
                <a:cs typeface="Myriad pro"/>
              </a:rPr>
              <a:t>4</a:t>
            </a:r>
            <a:r>
              <a:rPr lang="en-US" sz="1600" dirty="0" smtClean="0">
                <a:solidFill>
                  <a:schemeClr val="tx1"/>
                </a:solidFill>
                <a:latin typeface="Myriad pro"/>
                <a:cs typeface="Myriad pro"/>
              </a:rPr>
              <a:t>-22-2016</a:t>
            </a:r>
          </a:p>
          <a:p>
            <a:pPr algn="r">
              <a:spcBef>
                <a:spcPts val="0"/>
              </a:spcBef>
            </a:pPr>
            <a:r>
              <a:rPr lang="en-US" sz="1600" dirty="0" smtClean="0">
                <a:solidFill>
                  <a:schemeClr val="tx1"/>
                </a:solidFill>
                <a:latin typeface="Myriad pro"/>
                <a:cs typeface="Myriad pro"/>
              </a:rPr>
              <a:t>Wilmington, NC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5955268"/>
            <a:ext cx="762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87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Myriad pro"/>
                <a:cs typeface="Myriad pro"/>
              </a:rPr>
              <a:t>Agenda</a:t>
            </a:r>
            <a:endParaRPr lang="en-US" b="1" dirty="0">
              <a:latin typeface="Myriad pro"/>
              <a:cs typeface="Myriad pro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4724400"/>
          </a:xfrm>
        </p:spPr>
        <p:txBody>
          <a:bodyPr>
            <a:normAutofit/>
          </a:bodyPr>
          <a:lstStyle/>
          <a:p>
            <a:pPr fontAlgn="base">
              <a:lnSpc>
                <a:spcPct val="130000"/>
              </a:lnSpc>
              <a:buFont typeface="Arial"/>
              <a:buChar char="•"/>
            </a:pPr>
            <a:r>
              <a:rPr lang="en-US" sz="3000" dirty="0" smtClean="0"/>
              <a:t>What is NC LIVE.</a:t>
            </a:r>
          </a:p>
          <a:p>
            <a:pPr fontAlgn="base">
              <a:lnSpc>
                <a:spcPct val="130000"/>
              </a:lnSpc>
              <a:buFont typeface="Arial"/>
              <a:buChar char="•"/>
            </a:pPr>
            <a:r>
              <a:rPr lang="en-US" sz="3000" dirty="0" smtClean="0"/>
              <a:t>How NC LIVE works.</a:t>
            </a:r>
          </a:p>
          <a:p>
            <a:pPr fontAlgn="base">
              <a:lnSpc>
                <a:spcPct val="130000"/>
              </a:lnSpc>
              <a:buFont typeface="Arial"/>
              <a:buChar char="•"/>
            </a:pPr>
            <a:r>
              <a:rPr lang="en-US" sz="3000" dirty="0" smtClean="0"/>
              <a:t>Value proposition.</a:t>
            </a:r>
          </a:p>
          <a:p>
            <a:pPr fontAlgn="base">
              <a:lnSpc>
                <a:spcPct val="130000"/>
              </a:lnSpc>
            </a:pPr>
            <a:r>
              <a:rPr lang="en-US" sz="3000" dirty="0" smtClean="0"/>
              <a:t>What’s happening.</a:t>
            </a:r>
          </a:p>
          <a:p>
            <a:pPr fontAlgn="base">
              <a:lnSpc>
                <a:spcPct val="130000"/>
              </a:lnSpc>
            </a:pPr>
            <a:r>
              <a:rPr lang="en-US" sz="3000" dirty="0" smtClean="0"/>
              <a:t>How to stay engaged.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7959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Myriad pro"/>
                <a:cs typeface="Myriad pro"/>
              </a:rPr>
              <a:t>What’s NC LIVE?</a:t>
            </a:r>
            <a:endParaRPr lang="en-US" b="1" dirty="0">
              <a:latin typeface="Myriad pro"/>
              <a:cs typeface="Myriad pro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600200"/>
            <a:ext cx="8382000" cy="4724400"/>
          </a:xfrm>
        </p:spPr>
        <p:txBody>
          <a:bodyPr>
            <a:normAutofit/>
          </a:bodyPr>
          <a:lstStyle/>
          <a:p>
            <a:pPr marL="0" indent="0" fontAlgn="base">
              <a:lnSpc>
                <a:spcPct val="130000"/>
              </a:lnSpc>
              <a:buNone/>
            </a:pPr>
            <a:r>
              <a:rPr lang="en-US" dirty="0" smtClean="0"/>
              <a:t>It’s a </a:t>
            </a:r>
            <a:r>
              <a:rPr lang="en-US" b="1" dirty="0" smtClean="0"/>
              <a:t>Mission</a:t>
            </a:r>
            <a:endParaRPr lang="en-US" dirty="0" smtClean="0"/>
          </a:p>
          <a:p>
            <a:pPr marL="0" indent="0" fontAlgn="base">
              <a:lnSpc>
                <a:spcPct val="130000"/>
              </a:lnSpc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2699657"/>
            <a:ext cx="8229600" cy="217714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mtClean="0"/>
              <a:t>“NC LIVE helps member libraries to better support education, enhance economic development, and improve the quality of life of all North Carolinians.”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68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Myriad pro"/>
                <a:cs typeface="Myriad pro"/>
              </a:rPr>
              <a:t>What’s NC LIVE?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533400" y="1600200"/>
            <a:ext cx="8382000" cy="4724400"/>
          </a:xfrm>
        </p:spPr>
        <p:txBody>
          <a:bodyPr>
            <a:normAutofit/>
          </a:bodyPr>
          <a:lstStyle/>
          <a:p>
            <a:pPr marL="0" indent="0" fontAlgn="base">
              <a:lnSpc>
                <a:spcPct val="130000"/>
              </a:lnSpc>
              <a:buNone/>
            </a:pPr>
            <a:r>
              <a:rPr lang="en-US" dirty="0" smtClean="0"/>
              <a:t>It’s a </a:t>
            </a:r>
            <a:r>
              <a:rPr lang="en-US" b="1" dirty="0" smtClean="0"/>
              <a:t>Team</a:t>
            </a:r>
            <a:r>
              <a:rPr lang="en-US" dirty="0"/>
              <a:t> </a:t>
            </a:r>
            <a:r>
              <a:rPr lang="en-US" dirty="0" smtClean="0"/>
              <a:t>(on a mission)</a:t>
            </a:r>
          </a:p>
          <a:p>
            <a:pPr marL="0" indent="0" fontAlgn="base">
              <a:lnSpc>
                <a:spcPct val="130000"/>
              </a:lnSpc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886200"/>
            <a:ext cx="1899788" cy="18550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3994" y="1752600"/>
            <a:ext cx="1932818" cy="19328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2448580"/>
            <a:ext cx="2070577" cy="20705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75394" y="3733800"/>
            <a:ext cx="2350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Erin Holmes</a:t>
            </a:r>
          </a:p>
          <a:p>
            <a:pPr algn="ctr"/>
            <a:r>
              <a:rPr lang="en-US" sz="1400" dirty="0" smtClean="0"/>
              <a:t>System Librarian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648200" y="5741288"/>
            <a:ext cx="2350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Josh Wilson</a:t>
            </a:r>
          </a:p>
          <a:p>
            <a:pPr algn="ctr"/>
            <a:r>
              <a:rPr lang="en-US" sz="1400" dirty="0" smtClean="0"/>
              <a:t>System Librarian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2525806" y="4505980"/>
            <a:ext cx="2350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Rob Ross</a:t>
            </a:r>
          </a:p>
          <a:p>
            <a:pPr algn="ctr"/>
            <a:r>
              <a:rPr lang="en-US" sz="1400" dirty="0" smtClean="0"/>
              <a:t>Executive Director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-368937" y="5814060"/>
            <a:ext cx="3264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Heather Greer Klein</a:t>
            </a:r>
          </a:p>
          <a:p>
            <a:pPr algn="ctr"/>
            <a:r>
              <a:rPr lang="en-US" sz="1400" dirty="0" smtClean="0"/>
              <a:t>Member Services Coordinator</a:t>
            </a:r>
            <a:endParaRPr lang="en-US" sz="1400" dirty="0"/>
          </a:p>
        </p:txBody>
      </p:sp>
      <p:pic>
        <p:nvPicPr>
          <p:cNvPr id="13" name="Picture 12" descr="heather_thumbnail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886200"/>
            <a:ext cx="2286000" cy="185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3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Myriad pro"/>
                <a:cs typeface="Myriad pro"/>
              </a:rPr>
              <a:t>What’s NC LIVE?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722437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500" dirty="0"/>
              <a:t>It’s a </a:t>
            </a:r>
            <a:r>
              <a:rPr lang="en-US" sz="3500" b="1" dirty="0" smtClean="0"/>
              <a:t>community</a:t>
            </a:r>
            <a:endParaRPr lang="en-US" sz="3500" dirty="0" smtClean="0"/>
          </a:p>
          <a:p>
            <a:pPr marL="0" indent="0">
              <a:buNone/>
            </a:pPr>
            <a:endParaRPr lang="en-US" sz="1700" dirty="0" smtClean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200 libraries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4 communities of interest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Community Colleges (CCs)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Independent Colleges and Universities (NCICU)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Public Libraries via State Library (PL)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UNC System Libraries (UNC)</a:t>
            </a:r>
          </a:p>
        </p:txBody>
      </p:sp>
    </p:spTree>
    <p:extLst>
      <p:ext uri="{BB962C8B-B14F-4D97-AF65-F5344CB8AC3E}">
        <p14:creationId xmlns:p14="http://schemas.microsoft.com/office/powerpoint/2010/main" val="77782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905000" y="5013325"/>
            <a:ext cx="2438400" cy="76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73"/>
          <p:cNvSpPr txBox="1">
            <a:spLocks noChangeArrowheads="1"/>
          </p:cNvSpPr>
          <p:nvPr/>
        </p:nvSpPr>
        <p:spPr bwMode="auto">
          <a:xfrm>
            <a:off x="0" y="4921250"/>
            <a:ext cx="1447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latin typeface="Desyrel" charset="0"/>
                <a:cs typeface="Levenim MT" charset="0"/>
              </a:rPr>
              <a:t>NC LIVE Staff</a:t>
            </a:r>
          </a:p>
        </p:txBody>
      </p:sp>
      <p:sp>
        <p:nvSpPr>
          <p:cNvPr id="62" name="Right Brace 61"/>
          <p:cNvSpPr/>
          <p:nvPr/>
        </p:nvSpPr>
        <p:spPr bwMode="auto">
          <a:xfrm flipH="1">
            <a:off x="1371600" y="4845050"/>
            <a:ext cx="381000" cy="1066800"/>
          </a:xfrm>
          <a:prstGeom prst="rightBrace">
            <a:avLst>
              <a:gd name="adj1" fmla="val 37403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3" name="TextBox 234"/>
          <p:cNvSpPr txBox="1">
            <a:spLocks noChangeArrowheads="1"/>
          </p:cNvSpPr>
          <p:nvPr/>
        </p:nvSpPr>
        <p:spPr bwMode="auto">
          <a:xfrm>
            <a:off x="6553200" y="3413125"/>
            <a:ext cx="1752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latin typeface="Desyrel" charset="0"/>
                <a:cs typeface="Levenim MT" charset="0"/>
              </a:rPr>
              <a:t>Librarians Council</a:t>
            </a:r>
          </a:p>
        </p:txBody>
      </p:sp>
      <p:cxnSp>
        <p:nvCxnSpPr>
          <p:cNvPr id="64" name="Straight Arrow Connector 63"/>
          <p:cNvCxnSpPr>
            <a:endCxn id="63" idx="1"/>
          </p:cNvCxnSpPr>
          <p:nvPr/>
        </p:nvCxnSpPr>
        <p:spPr>
          <a:xfrm flipV="1">
            <a:off x="4648200" y="3829050"/>
            <a:ext cx="1905000" cy="6508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4648200" y="4479925"/>
            <a:ext cx="1295400" cy="762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265"/>
          <p:cNvSpPr>
            <a:spLocks noChangeArrowheads="1"/>
          </p:cNvSpPr>
          <p:nvPr/>
        </p:nvSpPr>
        <p:spPr bwMode="auto">
          <a:xfrm>
            <a:off x="5867400" y="4868862"/>
            <a:ext cx="1905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Desyrel" charset="0"/>
                <a:cs typeface="Levenim MT" charset="0"/>
              </a:rPr>
              <a:t>Advisory Committees</a:t>
            </a:r>
          </a:p>
        </p:txBody>
      </p:sp>
      <p:sp>
        <p:nvSpPr>
          <p:cNvPr id="68" name="TextBox 73"/>
          <p:cNvSpPr txBox="1">
            <a:spLocks noChangeArrowheads="1"/>
          </p:cNvSpPr>
          <p:nvPr/>
        </p:nvSpPr>
        <p:spPr bwMode="auto">
          <a:xfrm>
            <a:off x="2286000" y="4098925"/>
            <a:ext cx="2286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Desyrel" charset="0"/>
                <a:cs typeface="Levenim MT" charset="0"/>
              </a:rPr>
              <a:t>4</a:t>
            </a:r>
            <a:r>
              <a:rPr lang="en-US" sz="2400" dirty="0" smtClean="0">
                <a:latin typeface="Desyrel" charset="0"/>
                <a:cs typeface="Levenim MT" charset="0"/>
              </a:rPr>
              <a:t> </a:t>
            </a:r>
            <a:r>
              <a:rPr lang="en-US" sz="2400" dirty="0">
                <a:latin typeface="Desyrel" charset="0"/>
                <a:cs typeface="Levenim MT" charset="0"/>
              </a:rPr>
              <a:t>Communities of Interest</a:t>
            </a:r>
          </a:p>
        </p:txBody>
      </p:sp>
      <p:grpSp>
        <p:nvGrpSpPr>
          <p:cNvPr id="2" name="Group 117"/>
          <p:cNvGrpSpPr>
            <a:grpSpLocks noChangeAspect="1"/>
          </p:cNvGrpSpPr>
          <p:nvPr/>
        </p:nvGrpSpPr>
        <p:grpSpPr bwMode="auto">
          <a:xfrm>
            <a:off x="6096000" y="3108325"/>
            <a:ext cx="307975" cy="549275"/>
            <a:chOff x="1905000" y="533400"/>
            <a:chExt cx="685800" cy="1219200"/>
          </a:xfrm>
        </p:grpSpPr>
        <p:sp>
          <p:nvSpPr>
            <p:cNvPr id="71" name="Oval 70"/>
            <p:cNvSpPr/>
            <p:nvPr/>
          </p:nvSpPr>
          <p:spPr>
            <a:xfrm>
              <a:off x="2106499" y="533400"/>
              <a:ext cx="321689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1905000" y="864628"/>
              <a:ext cx="364111" cy="7399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2269111" y="903390"/>
              <a:ext cx="321689" cy="3523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 117"/>
          <p:cNvGrpSpPr>
            <a:grpSpLocks noChangeAspect="1"/>
          </p:cNvGrpSpPr>
          <p:nvPr/>
        </p:nvGrpSpPr>
        <p:grpSpPr bwMode="auto">
          <a:xfrm>
            <a:off x="6629400" y="2879725"/>
            <a:ext cx="307975" cy="549275"/>
            <a:chOff x="1905000" y="533400"/>
            <a:chExt cx="685800" cy="1219200"/>
          </a:xfrm>
        </p:grpSpPr>
        <p:sp>
          <p:nvSpPr>
            <p:cNvPr id="78" name="Oval 77"/>
            <p:cNvSpPr/>
            <p:nvPr/>
          </p:nvSpPr>
          <p:spPr>
            <a:xfrm>
              <a:off x="2106499" y="533400"/>
              <a:ext cx="321689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905000" y="864628"/>
              <a:ext cx="364111" cy="7399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V="1">
              <a:off x="2269111" y="903390"/>
              <a:ext cx="321689" cy="3523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117"/>
          <p:cNvGrpSpPr>
            <a:grpSpLocks noChangeAspect="1"/>
          </p:cNvGrpSpPr>
          <p:nvPr/>
        </p:nvGrpSpPr>
        <p:grpSpPr bwMode="auto">
          <a:xfrm>
            <a:off x="6400800" y="2955925"/>
            <a:ext cx="307975" cy="549275"/>
            <a:chOff x="1905000" y="533400"/>
            <a:chExt cx="685800" cy="1219200"/>
          </a:xfrm>
        </p:grpSpPr>
        <p:sp>
          <p:nvSpPr>
            <p:cNvPr id="85" name="Oval 84"/>
            <p:cNvSpPr/>
            <p:nvPr/>
          </p:nvSpPr>
          <p:spPr>
            <a:xfrm>
              <a:off x="2106499" y="533400"/>
              <a:ext cx="321689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905000" y="864628"/>
              <a:ext cx="364111" cy="7399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2269111" y="903390"/>
              <a:ext cx="321689" cy="3523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117"/>
          <p:cNvGrpSpPr>
            <a:grpSpLocks noChangeAspect="1"/>
          </p:cNvGrpSpPr>
          <p:nvPr/>
        </p:nvGrpSpPr>
        <p:grpSpPr bwMode="auto">
          <a:xfrm>
            <a:off x="7924800" y="2727325"/>
            <a:ext cx="307975" cy="549275"/>
            <a:chOff x="1905000" y="533400"/>
            <a:chExt cx="685800" cy="1219200"/>
          </a:xfrm>
        </p:grpSpPr>
        <p:sp>
          <p:nvSpPr>
            <p:cNvPr id="92" name="Oval 91"/>
            <p:cNvSpPr/>
            <p:nvPr/>
          </p:nvSpPr>
          <p:spPr>
            <a:xfrm>
              <a:off x="2106499" y="533400"/>
              <a:ext cx="321689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93" name="Straight Connector 92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905000" y="864628"/>
              <a:ext cx="364111" cy="7399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V="1">
              <a:off x="2269111" y="903390"/>
              <a:ext cx="321689" cy="3523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Group 117"/>
          <p:cNvGrpSpPr>
            <a:grpSpLocks noChangeAspect="1"/>
          </p:cNvGrpSpPr>
          <p:nvPr/>
        </p:nvGrpSpPr>
        <p:grpSpPr bwMode="auto">
          <a:xfrm>
            <a:off x="7620000" y="2803525"/>
            <a:ext cx="307975" cy="549275"/>
            <a:chOff x="1905000" y="533400"/>
            <a:chExt cx="685800" cy="1219200"/>
          </a:xfrm>
        </p:grpSpPr>
        <p:sp>
          <p:nvSpPr>
            <p:cNvPr id="99" name="Oval 98"/>
            <p:cNvSpPr/>
            <p:nvPr/>
          </p:nvSpPr>
          <p:spPr>
            <a:xfrm>
              <a:off x="2106499" y="533400"/>
              <a:ext cx="321689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0" name="Straight Connector 99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905000" y="864628"/>
              <a:ext cx="364111" cy="7399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V="1">
              <a:off x="2269111" y="903390"/>
              <a:ext cx="321689" cy="3523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117"/>
          <p:cNvGrpSpPr>
            <a:grpSpLocks noChangeAspect="1"/>
          </p:cNvGrpSpPr>
          <p:nvPr/>
        </p:nvGrpSpPr>
        <p:grpSpPr bwMode="auto">
          <a:xfrm>
            <a:off x="7239000" y="2803525"/>
            <a:ext cx="307975" cy="549275"/>
            <a:chOff x="1905000" y="533400"/>
            <a:chExt cx="685800" cy="1219200"/>
          </a:xfrm>
        </p:grpSpPr>
        <p:sp>
          <p:nvSpPr>
            <p:cNvPr id="106" name="Oval 105"/>
            <p:cNvSpPr/>
            <p:nvPr/>
          </p:nvSpPr>
          <p:spPr>
            <a:xfrm>
              <a:off x="2106499" y="533400"/>
              <a:ext cx="321689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7" name="Straight Connector 106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1905000" y="864628"/>
              <a:ext cx="364111" cy="7399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flipV="1">
              <a:off x="2269111" y="903390"/>
              <a:ext cx="321689" cy="3523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117"/>
          <p:cNvGrpSpPr>
            <a:grpSpLocks noChangeAspect="1"/>
          </p:cNvGrpSpPr>
          <p:nvPr/>
        </p:nvGrpSpPr>
        <p:grpSpPr bwMode="auto">
          <a:xfrm>
            <a:off x="8229600" y="3870325"/>
            <a:ext cx="307975" cy="549275"/>
            <a:chOff x="1905000" y="533400"/>
            <a:chExt cx="685800" cy="1219200"/>
          </a:xfrm>
        </p:grpSpPr>
        <p:sp>
          <p:nvSpPr>
            <p:cNvPr id="113" name="Oval 112"/>
            <p:cNvSpPr/>
            <p:nvPr/>
          </p:nvSpPr>
          <p:spPr>
            <a:xfrm>
              <a:off x="2106499" y="533400"/>
              <a:ext cx="321689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1905000" y="864628"/>
              <a:ext cx="364111" cy="7399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flipV="1">
              <a:off x="2269111" y="903390"/>
              <a:ext cx="321689" cy="3523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117"/>
          <p:cNvGrpSpPr>
            <a:grpSpLocks noChangeAspect="1"/>
          </p:cNvGrpSpPr>
          <p:nvPr/>
        </p:nvGrpSpPr>
        <p:grpSpPr bwMode="auto">
          <a:xfrm>
            <a:off x="6934200" y="2803525"/>
            <a:ext cx="307975" cy="549275"/>
            <a:chOff x="1905000" y="533400"/>
            <a:chExt cx="685800" cy="1219200"/>
          </a:xfrm>
        </p:grpSpPr>
        <p:sp>
          <p:nvSpPr>
            <p:cNvPr id="120" name="Oval 119"/>
            <p:cNvSpPr/>
            <p:nvPr/>
          </p:nvSpPr>
          <p:spPr>
            <a:xfrm>
              <a:off x="2106499" y="533400"/>
              <a:ext cx="321689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1905000" y="864628"/>
              <a:ext cx="364111" cy="7399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2269111" y="903390"/>
              <a:ext cx="321689" cy="3523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Group 117"/>
          <p:cNvGrpSpPr>
            <a:grpSpLocks noChangeAspect="1"/>
          </p:cNvGrpSpPr>
          <p:nvPr/>
        </p:nvGrpSpPr>
        <p:grpSpPr bwMode="auto">
          <a:xfrm>
            <a:off x="8153400" y="2955925"/>
            <a:ext cx="307975" cy="549275"/>
            <a:chOff x="1905000" y="533400"/>
            <a:chExt cx="685800" cy="1219200"/>
          </a:xfrm>
        </p:grpSpPr>
        <p:sp>
          <p:nvSpPr>
            <p:cNvPr id="127" name="Oval 126"/>
            <p:cNvSpPr/>
            <p:nvPr/>
          </p:nvSpPr>
          <p:spPr>
            <a:xfrm>
              <a:off x="2106499" y="533400"/>
              <a:ext cx="321689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28" name="Straight Connector 127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1905000" y="864628"/>
              <a:ext cx="364111" cy="7399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V="1">
              <a:off x="2269111" y="903390"/>
              <a:ext cx="321689" cy="3523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7"/>
          <p:cNvGrpSpPr>
            <a:grpSpLocks noChangeAspect="1"/>
          </p:cNvGrpSpPr>
          <p:nvPr/>
        </p:nvGrpSpPr>
        <p:grpSpPr bwMode="auto">
          <a:xfrm>
            <a:off x="8382000" y="3336925"/>
            <a:ext cx="307975" cy="549275"/>
            <a:chOff x="1905000" y="533400"/>
            <a:chExt cx="685800" cy="1219200"/>
          </a:xfrm>
        </p:grpSpPr>
        <p:sp>
          <p:nvSpPr>
            <p:cNvPr id="134" name="Oval 133"/>
            <p:cNvSpPr/>
            <p:nvPr/>
          </p:nvSpPr>
          <p:spPr>
            <a:xfrm>
              <a:off x="2106499" y="533400"/>
              <a:ext cx="321689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35" name="Straight Connector 134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1905000" y="864628"/>
              <a:ext cx="364111" cy="7399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 flipV="1">
              <a:off x="2269111" y="903390"/>
              <a:ext cx="321689" cy="3523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0" name="Picture 134" descr="http://bestclipartblog.com/clipart-pics/compass-clipart-6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0434">
            <a:off x="149727" y="303311"/>
            <a:ext cx="1052513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" name="TextBox 73"/>
          <p:cNvSpPr txBox="1">
            <a:spLocks noChangeArrowheads="1"/>
          </p:cNvSpPr>
          <p:nvPr/>
        </p:nvSpPr>
        <p:spPr bwMode="auto">
          <a:xfrm>
            <a:off x="1752600" y="2955925"/>
            <a:ext cx="3276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 smtClean="0">
                <a:latin typeface="Desyrel" charset="0"/>
                <a:cs typeface="Levenim MT" charset="0"/>
              </a:rPr>
              <a:t>200 </a:t>
            </a:r>
            <a:r>
              <a:rPr lang="en-US" sz="2400" dirty="0">
                <a:latin typeface="Desyrel" charset="0"/>
                <a:cs typeface="Levenim MT" charset="0"/>
              </a:rPr>
              <a:t>Member Libraries</a:t>
            </a:r>
          </a:p>
        </p:txBody>
      </p:sp>
      <p:pic>
        <p:nvPicPr>
          <p:cNvPr id="141" name="Picture 138" descr="http://1.bp.blogspot.com/_ic8Ao2X54nw/SmFTziandHI/AAAAAAAAD64/8tzFueAPSE8/s320/stack-of-books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327525"/>
            <a:ext cx="7620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" name="Right Brace 154"/>
          <p:cNvSpPr/>
          <p:nvPr/>
        </p:nvSpPr>
        <p:spPr bwMode="auto">
          <a:xfrm rot="16200000" flipH="1">
            <a:off x="3105150" y="2441575"/>
            <a:ext cx="533400" cy="2628900"/>
          </a:xfrm>
          <a:prstGeom prst="rightBrace">
            <a:avLst>
              <a:gd name="adj1" fmla="val 50982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8216" name="Group 117"/>
          <p:cNvGrpSpPr>
            <a:grpSpLocks noChangeAspect="1"/>
          </p:cNvGrpSpPr>
          <p:nvPr/>
        </p:nvGrpSpPr>
        <p:grpSpPr bwMode="auto">
          <a:xfrm>
            <a:off x="1905000" y="5089525"/>
            <a:ext cx="533400" cy="549275"/>
            <a:chOff x="1735318" y="533400"/>
            <a:chExt cx="1187774" cy="1219200"/>
          </a:xfrm>
        </p:grpSpPr>
        <p:sp>
          <p:nvSpPr>
            <p:cNvPr id="157" name="Oval 156"/>
            <p:cNvSpPr/>
            <p:nvPr/>
          </p:nvSpPr>
          <p:spPr>
            <a:xfrm>
              <a:off x="2106498" y="533400"/>
              <a:ext cx="321688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58" name="Straight Connector 157"/>
            <p:cNvCxnSpPr/>
            <p:nvPr/>
          </p:nvCxnSpPr>
          <p:spPr>
            <a:xfrm>
              <a:off x="2269110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2269110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 flipH="1">
              <a:off x="2106498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1735318" y="533400"/>
              <a:ext cx="533792" cy="40522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flipV="1">
              <a:off x="2269110" y="533400"/>
              <a:ext cx="653982" cy="40522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17" name="Group 117"/>
          <p:cNvGrpSpPr>
            <a:grpSpLocks noChangeAspect="1"/>
          </p:cNvGrpSpPr>
          <p:nvPr/>
        </p:nvGrpSpPr>
        <p:grpSpPr bwMode="auto">
          <a:xfrm>
            <a:off x="2209800" y="5318125"/>
            <a:ext cx="381000" cy="549275"/>
            <a:chOff x="1905000" y="533400"/>
            <a:chExt cx="848412" cy="1219200"/>
          </a:xfrm>
        </p:grpSpPr>
        <p:sp>
          <p:nvSpPr>
            <p:cNvPr id="164" name="Oval 163"/>
            <p:cNvSpPr/>
            <p:nvPr/>
          </p:nvSpPr>
          <p:spPr>
            <a:xfrm>
              <a:off x="2106499" y="533400"/>
              <a:ext cx="321688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65" name="Straight Connector 164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>
              <a:off x="1905000" y="702538"/>
              <a:ext cx="364111" cy="2360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V="1">
              <a:off x="2269111" y="702538"/>
              <a:ext cx="484301" cy="2360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18" name="Group 117"/>
          <p:cNvGrpSpPr>
            <a:grpSpLocks noChangeAspect="1"/>
          </p:cNvGrpSpPr>
          <p:nvPr/>
        </p:nvGrpSpPr>
        <p:grpSpPr bwMode="auto">
          <a:xfrm>
            <a:off x="2514600" y="5089525"/>
            <a:ext cx="457200" cy="549275"/>
            <a:chOff x="1905000" y="533400"/>
            <a:chExt cx="1018094" cy="1219200"/>
          </a:xfrm>
        </p:grpSpPr>
        <p:sp>
          <p:nvSpPr>
            <p:cNvPr id="171" name="Oval 170"/>
            <p:cNvSpPr/>
            <p:nvPr/>
          </p:nvSpPr>
          <p:spPr>
            <a:xfrm>
              <a:off x="2106499" y="533400"/>
              <a:ext cx="321688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72" name="Straight Connector 171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>
              <a:off x="1905000" y="533400"/>
              <a:ext cx="364111" cy="40522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 flipV="1">
              <a:off x="2269111" y="533400"/>
              <a:ext cx="653983" cy="40522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19" name="Group 117"/>
          <p:cNvGrpSpPr>
            <a:grpSpLocks noChangeAspect="1"/>
          </p:cNvGrpSpPr>
          <p:nvPr/>
        </p:nvGrpSpPr>
        <p:grpSpPr bwMode="auto">
          <a:xfrm>
            <a:off x="2819400" y="5165725"/>
            <a:ext cx="381000" cy="549275"/>
            <a:chOff x="1905000" y="533400"/>
            <a:chExt cx="848412" cy="1219200"/>
          </a:xfrm>
        </p:grpSpPr>
        <p:sp>
          <p:nvSpPr>
            <p:cNvPr id="178" name="Oval 177"/>
            <p:cNvSpPr/>
            <p:nvPr/>
          </p:nvSpPr>
          <p:spPr>
            <a:xfrm>
              <a:off x="2106499" y="533400"/>
              <a:ext cx="321688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79" name="Straight Connector 178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>
              <a:off x="1905000" y="702538"/>
              <a:ext cx="364111" cy="2360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flipV="1">
              <a:off x="2269111" y="702538"/>
              <a:ext cx="484301" cy="2360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20" name="Group 117"/>
          <p:cNvGrpSpPr>
            <a:grpSpLocks noChangeAspect="1"/>
          </p:cNvGrpSpPr>
          <p:nvPr/>
        </p:nvGrpSpPr>
        <p:grpSpPr bwMode="auto">
          <a:xfrm>
            <a:off x="3429000" y="5394325"/>
            <a:ext cx="533400" cy="549275"/>
            <a:chOff x="1565635" y="533400"/>
            <a:chExt cx="1187777" cy="1219200"/>
          </a:xfrm>
        </p:grpSpPr>
        <p:sp>
          <p:nvSpPr>
            <p:cNvPr id="185" name="Oval 184"/>
            <p:cNvSpPr/>
            <p:nvPr/>
          </p:nvSpPr>
          <p:spPr>
            <a:xfrm>
              <a:off x="2106499" y="533400"/>
              <a:ext cx="321688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86" name="Straight Connector 185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>
              <a:off x="1565635" y="533400"/>
              <a:ext cx="703476" cy="40522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flipV="1">
              <a:off x="2269111" y="702538"/>
              <a:ext cx="484301" cy="2360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21" name="Group 117"/>
          <p:cNvGrpSpPr>
            <a:grpSpLocks noChangeAspect="1"/>
          </p:cNvGrpSpPr>
          <p:nvPr/>
        </p:nvGrpSpPr>
        <p:grpSpPr bwMode="auto">
          <a:xfrm>
            <a:off x="3200400" y="5089525"/>
            <a:ext cx="381000" cy="549275"/>
            <a:chOff x="1905000" y="533400"/>
            <a:chExt cx="848412" cy="1219200"/>
          </a:xfrm>
        </p:grpSpPr>
        <p:sp>
          <p:nvSpPr>
            <p:cNvPr id="192" name="Oval 191"/>
            <p:cNvSpPr/>
            <p:nvPr/>
          </p:nvSpPr>
          <p:spPr>
            <a:xfrm>
              <a:off x="2106499" y="533400"/>
              <a:ext cx="321688" cy="2959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93" name="Straight Connector 192"/>
            <p:cNvCxnSpPr/>
            <p:nvPr/>
          </p:nvCxnSpPr>
          <p:spPr>
            <a:xfrm>
              <a:off x="2269111" y="829391"/>
              <a:ext cx="0" cy="5179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>
              <a:off x="2269111" y="1308614"/>
              <a:ext cx="159076" cy="44398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 flipH="1">
              <a:off x="2106499" y="1347376"/>
              <a:ext cx="162612" cy="33122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>
              <a:off x="1905000" y="702538"/>
              <a:ext cx="364111" cy="2360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/>
            <p:nvPr/>
          </p:nvCxnSpPr>
          <p:spPr>
            <a:xfrm flipV="1">
              <a:off x="2269111" y="533400"/>
              <a:ext cx="484301" cy="40522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>
                <a:latin typeface="Myriad pro"/>
                <a:cs typeface="Myriad pro"/>
              </a:rPr>
              <a:t>What’s NC LIVE?</a:t>
            </a:r>
            <a:endParaRPr lang="en-US" dirty="0"/>
          </a:p>
        </p:txBody>
      </p:sp>
      <p:sp>
        <p:nvSpPr>
          <p:cNvPr id="143" name="Content Placeholder 3"/>
          <p:cNvSpPr>
            <a:spLocks noGrp="1"/>
          </p:cNvSpPr>
          <p:nvPr>
            <p:ph idx="1"/>
          </p:nvPr>
        </p:nvSpPr>
        <p:spPr>
          <a:xfrm>
            <a:off x="533400" y="1719072"/>
            <a:ext cx="82296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It’s </a:t>
            </a:r>
            <a:r>
              <a:rPr lang="en-US" b="1" dirty="0" smtClean="0"/>
              <a:t>YOUR community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850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6" grpId="0"/>
      <p:bldP spid="68" grpId="0"/>
      <p:bldP spid="144" grpId="0"/>
      <p:bldP spid="1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Myriad pro"/>
                <a:cs typeface="Myriad pro"/>
              </a:rPr>
              <a:t>Your representatives</a:t>
            </a:r>
            <a:endParaRPr lang="en-US" b="1" dirty="0">
              <a:latin typeface="Myriad pro"/>
              <a:cs typeface="Myriad pro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981200"/>
            <a:ext cx="7620000" cy="4724400"/>
          </a:xfrm>
        </p:spPr>
        <p:txBody>
          <a:bodyPr>
            <a:normAutofit/>
          </a:bodyPr>
          <a:lstStyle/>
          <a:p>
            <a:pPr marL="0" indent="0" fontAlgn="base">
              <a:lnSpc>
                <a:spcPct val="130000"/>
              </a:lnSpc>
              <a:buNone/>
            </a:pPr>
            <a:r>
              <a:rPr lang="en-US" sz="3000" b="1" dirty="0" smtClean="0"/>
              <a:t>Librarians Council:</a:t>
            </a:r>
            <a:endParaRPr lang="en-US" sz="3000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326202"/>
              </p:ext>
            </p:extLst>
          </p:nvPr>
        </p:nvGraphicFramePr>
        <p:xfrm>
          <a:off x="304800" y="2895600"/>
          <a:ext cx="8534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533"/>
                <a:gridCol w="2288605"/>
                <a:gridCol w="2133600"/>
                <a:gridCol w="221566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UNC System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Community Colleges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Public Libraries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NCICU</a:t>
                      </a:r>
                      <a:endParaRPr lang="en-US" sz="24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Susan Nutter, </a:t>
                      </a:r>
                      <a:r>
                        <a:rPr lang="en-US" sz="2000" b="0" dirty="0" smtClean="0"/>
                        <a:t>NCSU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smtClean="0"/>
                        <a:t>Suvanida Duangudom</a:t>
                      </a:r>
                      <a:r>
                        <a:rPr lang="en-US" sz="2000" smtClean="0"/>
                        <a:t>, Wake Technical CC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Ruth Ann Copley</a:t>
                      </a:r>
                      <a:r>
                        <a:rPr lang="en-US" sz="2000" dirty="0" smtClean="0"/>
                        <a:t>, Davidson County Public Library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Kathy Winslow, </a:t>
                      </a:r>
                      <a:r>
                        <a:rPr lang="en-US" sz="2000" dirty="0" smtClean="0"/>
                        <a:t>North Carolina Wesleyan College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577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950893937"/>
              </p:ext>
            </p:extLst>
          </p:nvPr>
        </p:nvGraphicFramePr>
        <p:xfrm>
          <a:off x="304800" y="1600200"/>
          <a:ext cx="8382000" cy="3248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4998560"/>
            <a:ext cx="6756400" cy="564040"/>
          </a:xfrm>
          <a:prstGeom prst="rect">
            <a:avLst/>
          </a:prstGeom>
          <a:solidFill>
            <a:srgbClr val="FF6600">
              <a:alpha val="84000"/>
            </a:srgbClr>
          </a:solidFill>
        </p:spPr>
        <p:txBody>
          <a:bodyPr wrap="square" lIns="0" tIns="0" rIns="0" bIns="0" rtlCol="0" anchor="ctr" anchorCtr="1">
            <a:no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$3.60 Content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13600" y="4998560"/>
            <a:ext cx="1320800" cy="563880"/>
          </a:xfrm>
          <a:prstGeom prst="rect">
            <a:avLst/>
          </a:prstGeom>
          <a:solidFill>
            <a:schemeClr val="accent2">
              <a:lumMod val="75000"/>
              <a:alpha val="84000"/>
            </a:schemeClr>
          </a:solidFill>
        </p:spPr>
        <p:txBody>
          <a:bodyPr wrap="square" lIns="0" tIns="0" rIns="0" bIns="0" rtlCol="0" anchor="ctr" anchorCtr="1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 smtClean="0">
                <a:solidFill>
                  <a:srgbClr val="FFFFFF"/>
                </a:solidFill>
                <a:latin typeface="Calibri"/>
                <a:cs typeface="Calibri"/>
              </a:rPr>
              <a:t>$0.6 Operations</a:t>
            </a:r>
            <a:endParaRPr lang="en-US" sz="2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Myriad pro"/>
                <a:cs typeface="Myriad pro"/>
              </a:rPr>
              <a:t>How is NC LIVE funded?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64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Myriad pro"/>
                <a:cs typeface="Myriad pro"/>
              </a:rPr>
              <a:t>What you get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72243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It’s </a:t>
            </a:r>
            <a:r>
              <a:rPr lang="en-US" dirty="0" smtClean="0"/>
              <a:t>a </a:t>
            </a:r>
            <a:r>
              <a:rPr lang="en-US" b="1" dirty="0" smtClean="0"/>
              <a:t>massive virtual library</a:t>
            </a:r>
          </a:p>
          <a:p>
            <a:pPr marL="0" indent="0">
              <a:buNone/>
            </a:pPr>
            <a:endParaRPr lang="en-US" sz="1700" dirty="0" smtClean="0">
              <a:solidFill>
                <a:srgbClr val="008000"/>
              </a:solidFill>
            </a:endParaRPr>
          </a:p>
          <a:p>
            <a:r>
              <a:rPr lang="en-US" sz="2600" dirty="0"/>
              <a:t>Access to </a:t>
            </a:r>
            <a:r>
              <a:rPr lang="en-US" sz="2600" dirty="0">
                <a:solidFill>
                  <a:srgbClr val="0000FF"/>
                </a:solidFill>
              </a:rPr>
              <a:t>483,491,528</a:t>
            </a:r>
            <a:r>
              <a:rPr lang="en-US" sz="2600" dirty="0"/>
              <a:t> articles, </a:t>
            </a:r>
            <a:r>
              <a:rPr lang="en-US" sz="2600" dirty="0" err="1"/>
              <a:t>ebooks</a:t>
            </a:r>
            <a:r>
              <a:rPr lang="en-US" sz="2600" dirty="0"/>
              <a:t>, videos, etc.</a:t>
            </a:r>
          </a:p>
          <a:p>
            <a:r>
              <a:rPr lang="en-US" sz="2600" dirty="0">
                <a:solidFill>
                  <a:srgbClr val="0000FF"/>
                </a:solidFill>
              </a:rPr>
              <a:t>$22 million </a:t>
            </a:r>
            <a:r>
              <a:rPr lang="en-US" sz="2600" dirty="0"/>
              <a:t>worth of content for </a:t>
            </a:r>
            <a:r>
              <a:rPr lang="en-US" sz="2600" dirty="0" smtClean="0">
                <a:solidFill>
                  <a:srgbClr val="0000FF"/>
                </a:solidFill>
              </a:rPr>
              <a:t>$4.2 million</a:t>
            </a:r>
            <a:r>
              <a:rPr lang="en-US" sz="2600" dirty="0" smtClean="0"/>
              <a:t>.</a:t>
            </a:r>
            <a:endParaRPr lang="en-US" sz="2600" dirty="0"/>
          </a:p>
          <a:p>
            <a:r>
              <a:rPr lang="en-US" sz="2600" dirty="0" smtClean="0"/>
              <a:t>Accessible </a:t>
            </a:r>
            <a:r>
              <a:rPr lang="en-US" sz="2600" dirty="0"/>
              <a:t>online </a:t>
            </a:r>
            <a:r>
              <a:rPr lang="en-US" sz="2600" b="1" i="1" dirty="0"/>
              <a:t>anywhere</a:t>
            </a:r>
            <a:r>
              <a:rPr lang="en-US" sz="2600" dirty="0"/>
              <a:t> on </a:t>
            </a:r>
            <a:r>
              <a:rPr lang="en-US" sz="2600" b="1" i="1" dirty="0"/>
              <a:t>any</a:t>
            </a:r>
            <a:r>
              <a:rPr lang="en-US" sz="2600" dirty="0"/>
              <a:t> device</a:t>
            </a:r>
            <a:r>
              <a:rPr lang="en-US" sz="2600" dirty="0" smtClean="0"/>
              <a:t>.</a:t>
            </a:r>
          </a:p>
          <a:p>
            <a:r>
              <a:rPr lang="en-US" sz="2600" dirty="0" smtClean="0"/>
              <a:t>Access to free off-campus proxy service.</a:t>
            </a:r>
          </a:p>
          <a:p>
            <a:r>
              <a:rPr lang="en-US" sz="2600" dirty="0" err="1" smtClean="0"/>
              <a:t>HelpDesk</a:t>
            </a:r>
            <a:r>
              <a:rPr lang="en-US" sz="2600" dirty="0" smtClean="0"/>
              <a:t> support.</a:t>
            </a:r>
          </a:p>
          <a:p>
            <a:r>
              <a:rPr lang="en-US" sz="2600" dirty="0"/>
              <a:t>Exclusive access to all other NC LIVE products &amp; services</a:t>
            </a:r>
            <a:r>
              <a:rPr lang="en-US" sz="2600" dirty="0" smtClean="0"/>
              <a:t>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9109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nut 15"/>
          <p:cNvSpPr/>
          <p:nvPr/>
        </p:nvSpPr>
        <p:spPr>
          <a:xfrm>
            <a:off x="1242362" y="325626"/>
            <a:ext cx="7112764" cy="5917493"/>
          </a:xfrm>
          <a:prstGeom prst="donut">
            <a:avLst>
              <a:gd name="adj" fmla="val 16590"/>
            </a:avLst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 rot="13500000">
            <a:off x="6247217" y="4070872"/>
            <a:ext cx="584197" cy="669687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989178" y="1645967"/>
            <a:ext cx="3564022" cy="338323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81400" y="2653605"/>
            <a:ext cx="24294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NC LIVE Core Collection</a:t>
            </a:r>
            <a:endParaRPr lang="en-US" sz="2800" dirty="0"/>
          </a:p>
        </p:txBody>
      </p:sp>
      <p:sp>
        <p:nvSpPr>
          <p:cNvPr id="8" name="Oval 7"/>
          <p:cNvSpPr/>
          <p:nvPr/>
        </p:nvSpPr>
        <p:spPr>
          <a:xfrm>
            <a:off x="2336292" y="533400"/>
            <a:ext cx="1168908" cy="116663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981200" y="4624568"/>
            <a:ext cx="1168908" cy="116663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248400" y="685800"/>
            <a:ext cx="1168908" cy="116663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603492" y="4448299"/>
            <a:ext cx="1168908" cy="116663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71600" y="4953000"/>
            <a:ext cx="24294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PLs</a:t>
            </a:r>
            <a:endParaRPr lang="en-US" sz="2600" dirty="0"/>
          </a:p>
        </p:txBody>
      </p:sp>
      <p:sp>
        <p:nvSpPr>
          <p:cNvPr id="13" name="TextBox 12"/>
          <p:cNvSpPr txBox="1"/>
          <p:nvPr/>
        </p:nvSpPr>
        <p:spPr>
          <a:xfrm>
            <a:off x="6019800" y="4593848"/>
            <a:ext cx="24294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UNC</a:t>
            </a:r>
          </a:p>
          <a:p>
            <a:pPr algn="ctr"/>
            <a:r>
              <a:rPr lang="en-US" sz="2600" dirty="0" smtClean="0"/>
              <a:t>Syst.</a:t>
            </a:r>
            <a:endParaRPr lang="en-US" sz="2600" dirty="0"/>
          </a:p>
        </p:txBody>
      </p:sp>
      <p:sp>
        <p:nvSpPr>
          <p:cNvPr id="14" name="TextBox 13"/>
          <p:cNvSpPr txBox="1"/>
          <p:nvPr/>
        </p:nvSpPr>
        <p:spPr>
          <a:xfrm>
            <a:off x="5638800" y="1000780"/>
            <a:ext cx="24294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NCICU</a:t>
            </a:r>
            <a:endParaRPr lang="en-US" sz="2600" dirty="0"/>
          </a:p>
        </p:txBody>
      </p:sp>
      <p:sp>
        <p:nvSpPr>
          <p:cNvPr id="15" name="TextBox 14"/>
          <p:cNvSpPr txBox="1"/>
          <p:nvPr/>
        </p:nvSpPr>
        <p:spPr>
          <a:xfrm>
            <a:off x="1685306" y="838200"/>
            <a:ext cx="24294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CCs</a:t>
            </a:r>
            <a:endParaRPr lang="en-US" sz="2600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1464674" y="2234267"/>
            <a:ext cx="2473259" cy="189740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2800" dirty="0" smtClean="0"/>
              <a:t>Communities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3581400" y="533400"/>
            <a:ext cx="2429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of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 rot="5400000">
            <a:off x="5655674" y="2234269"/>
            <a:ext cx="2473257" cy="1897404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2800" dirty="0" smtClean="0"/>
              <a:t>Interest</a:t>
            </a:r>
            <a:endParaRPr lang="en-US" sz="2800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-10681" y="152400"/>
            <a:ext cx="1534681" cy="1556327"/>
          </a:xfrm>
        </p:spPr>
        <p:txBody>
          <a:bodyPr tIns="0" bIns="0" anchor="t">
            <a:noAutofit/>
          </a:bodyPr>
          <a:lstStyle/>
          <a:p>
            <a:r>
              <a:rPr lang="en-US" sz="2600" dirty="0" smtClean="0">
                <a:latin typeface="Myriad pro"/>
                <a:cs typeface="Myriad pro"/>
              </a:rPr>
              <a:t>How is content selected</a:t>
            </a:r>
            <a:endParaRPr lang="en-US" sz="2600" dirty="0">
              <a:latin typeface="Myriad pro"/>
              <a:cs typeface="Myriad pro"/>
            </a:endParaRPr>
          </a:p>
        </p:txBody>
      </p:sp>
      <p:sp>
        <p:nvSpPr>
          <p:cNvPr id="21" name="Right Arrow 20"/>
          <p:cNvSpPr/>
          <p:nvPr/>
        </p:nvSpPr>
        <p:spPr>
          <a:xfrm rot="2880000">
            <a:off x="3200191" y="1433831"/>
            <a:ext cx="584196" cy="669687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19200000">
            <a:off x="2895182" y="4295686"/>
            <a:ext cx="573860" cy="68175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7800000">
            <a:off x="5969239" y="1588362"/>
            <a:ext cx="584197" cy="669687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42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Myriad pro"/>
                <a:cs typeface="Myriad pro"/>
              </a:rPr>
              <a:t>Role of NC LIVE</a:t>
            </a:r>
            <a:endParaRPr lang="en-US" b="1" dirty="0">
              <a:latin typeface="Myriad pro"/>
              <a:cs typeface="Myriad pro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533400" y="1722437"/>
            <a:ext cx="8229600" cy="45259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Every 3 years, we select content on behalf of membership.</a:t>
            </a:r>
          </a:p>
          <a:p>
            <a:r>
              <a:rPr lang="en-US" sz="3000" dirty="0" smtClean="0"/>
              <a:t>Goal:  Get as much quality content as we can for our money, with equal consideration to all 4 communities of interest.</a:t>
            </a:r>
          </a:p>
          <a:p>
            <a:r>
              <a:rPr lang="en-US" sz="3000" dirty="0" smtClean="0"/>
              <a:t>We cannot purchase everything.</a:t>
            </a:r>
          </a:p>
          <a:p>
            <a:r>
              <a:rPr lang="en-US" sz="3000" dirty="0" smtClean="0"/>
              <a:t>Content not purchased automatically goes to CC for negotiation.</a:t>
            </a:r>
          </a:p>
        </p:txBody>
      </p:sp>
    </p:spTree>
    <p:extLst>
      <p:ext uri="{BB962C8B-B14F-4D97-AF65-F5344CB8AC3E}">
        <p14:creationId xmlns:p14="http://schemas.microsoft.com/office/powerpoint/2010/main" val="13511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Myriad pro"/>
                <a:cs typeface="Myriad pro"/>
              </a:rPr>
              <a:t>What’s happening</a:t>
            </a:r>
            <a:endParaRPr lang="en-US" b="1" dirty="0">
              <a:latin typeface="Myriad pro"/>
              <a:cs typeface="Myriad pro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533400" y="1722437"/>
            <a:ext cx="8229600" cy="4525963"/>
          </a:xfrm>
        </p:spPr>
        <p:txBody>
          <a:bodyPr>
            <a:normAutofit/>
          </a:bodyPr>
          <a:lstStyle/>
          <a:p>
            <a:r>
              <a:rPr lang="en-US" sz="3000" dirty="0" err="1" smtClean="0"/>
              <a:t>EZproxy</a:t>
            </a:r>
            <a:r>
              <a:rPr lang="en-US" sz="3000" dirty="0" smtClean="0"/>
              <a:t> available to members at no cost.</a:t>
            </a:r>
          </a:p>
          <a:p>
            <a:r>
              <a:rPr lang="en-US" sz="3000" dirty="0" smtClean="0"/>
              <a:t>Additional 1,000 eBooks added to Home Grown collection.</a:t>
            </a:r>
          </a:p>
          <a:p>
            <a:r>
              <a:rPr lang="en-US" sz="3000" dirty="0" smtClean="0"/>
              <a:t>Potential to add new COI called NCAIS.</a:t>
            </a:r>
          </a:p>
          <a:p>
            <a:r>
              <a:rPr lang="en-US" sz="3000" dirty="0" smtClean="0"/>
              <a:t>NC LIVE to launch new Training Program.</a:t>
            </a:r>
          </a:p>
          <a:p>
            <a:r>
              <a:rPr lang="en-US" sz="3000" dirty="0" smtClean="0"/>
              <a:t>Website redesign.</a:t>
            </a:r>
          </a:p>
          <a:p>
            <a:r>
              <a:rPr lang="en-US" sz="3000" dirty="0" smtClean="0"/>
              <a:t>Annual Meeting – May 23</a:t>
            </a:r>
          </a:p>
          <a:p>
            <a:r>
              <a:rPr lang="en-US" sz="3000" dirty="0" smtClean="0"/>
              <a:t>Impact Campaign</a:t>
            </a:r>
          </a:p>
        </p:txBody>
      </p:sp>
    </p:spTree>
    <p:extLst>
      <p:ext uri="{BB962C8B-B14F-4D97-AF65-F5344CB8AC3E}">
        <p14:creationId xmlns:p14="http://schemas.microsoft.com/office/powerpoint/2010/main" val="139826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-branded greg v.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9" y="76200"/>
            <a:ext cx="2997200" cy="4495800"/>
          </a:xfrm>
          <a:prstGeom prst="rect">
            <a:avLst/>
          </a:prstGeom>
        </p:spPr>
      </p:pic>
      <p:pic>
        <p:nvPicPr>
          <p:cNvPr id="4" name="Picture 3" descr="co-branded impact #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90432"/>
            <a:ext cx="2886112" cy="43291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co-branded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828800"/>
            <a:ext cx="2971800" cy="44577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398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Myriad pro"/>
                <a:cs typeface="Myriad pro"/>
              </a:rPr>
              <a:t>Additional info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30000"/>
              </a:lnSpc>
            </a:pPr>
            <a:r>
              <a:rPr lang="en-US" dirty="0" smtClean="0"/>
              <a:t>Visit </a:t>
            </a:r>
            <a:r>
              <a:rPr lang="en-US" dirty="0" smtClean="0">
                <a:hlinkClick r:id="rId2" action="ppaction://hlinkfile"/>
              </a:rPr>
              <a:t>NCLive.org</a:t>
            </a:r>
            <a:r>
              <a:rPr lang="en-US" dirty="0" smtClean="0"/>
              <a:t> </a:t>
            </a:r>
            <a:endParaRPr lang="en-US" dirty="0" smtClean="0">
              <a:hlinkClick r:id=""/>
            </a:endParaRPr>
          </a:p>
          <a:p>
            <a:pPr>
              <a:lnSpc>
                <a:spcPct val="130000"/>
              </a:lnSpc>
            </a:pPr>
            <a:r>
              <a:rPr lang="en-US" dirty="0" smtClean="0"/>
              <a:t>Attend Annual Meeting on</a:t>
            </a:r>
            <a:r>
              <a:rPr lang="en-US" b="1" dirty="0" smtClean="0"/>
              <a:t> May 23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Get involved:  Serve on a committee</a:t>
            </a:r>
          </a:p>
          <a:p>
            <a:pPr>
              <a:lnSpc>
                <a:spcPct val="130000"/>
              </a:lnSpc>
            </a:pPr>
            <a:r>
              <a:rPr lang="en-US" dirty="0"/>
              <a:t>LinkedIn with me</a:t>
            </a:r>
          </a:p>
          <a:p>
            <a:pPr>
              <a:lnSpc>
                <a:spcPct val="130000"/>
              </a:lnSpc>
            </a:pPr>
            <a:r>
              <a:rPr lang="en-US" dirty="0"/>
              <a:t>Rob’s Blog:  </a:t>
            </a:r>
            <a:r>
              <a:rPr lang="en-US" dirty="0">
                <a:hlinkClick r:id="rId3"/>
              </a:rPr>
              <a:t>http://www.nclive.org/blogs/rob</a:t>
            </a:r>
            <a:r>
              <a:rPr lang="en-US" dirty="0"/>
              <a:t> </a:t>
            </a:r>
          </a:p>
          <a:p>
            <a:pPr>
              <a:lnSpc>
                <a:spcPct val="130000"/>
              </a:lnSpc>
            </a:pPr>
            <a:r>
              <a:rPr lang="en-US" dirty="0"/>
              <a:t>E-mail:  </a:t>
            </a:r>
            <a:r>
              <a:rPr lang="en-US" dirty="0">
                <a:hlinkClick r:id="rId4"/>
              </a:rPr>
              <a:t>rob@nclive.org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921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 LIVE Template">
  <a:themeElements>
    <a:clrScheme name="Custom 4">
      <a:dk1>
        <a:sysClr val="windowText" lastClr="000000"/>
      </a:dk1>
      <a:lt1>
        <a:sysClr val="window" lastClr="FFFFFF"/>
      </a:lt1>
      <a:dk2>
        <a:srgbClr val="4C5AA8"/>
      </a:dk2>
      <a:lt2>
        <a:srgbClr val="F2F2F2"/>
      </a:lt2>
      <a:accent1>
        <a:srgbClr val="C5DFF4"/>
      </a:accent1>
      <a:accent2>
        <a:srgbClr val="8486C0"/>
      </a:accent2>
      <a:accent3>
        <a:srgbClr val="8BAFDC"/>
      </a:accent3>
      <a:accent4>
        <a:srgbClr val="8064A2"/>
      </a:accent4>
      <a:accent5>
        <a:srgbClr val="BCE4E5"/>
      </a:accent5>
      <a:accent6>
        <a:srgbClr val="4FC8E9"/>
      </a:accent6>
      <a:hlink>
        <a:srgbClr val="4FC8E9"/>
      </a:hlink>
      <a:folHlink>
        <a:srgbClr val="8486C0"/>
      </a:folHlink>
    </a:clrScheme>
    <a:fontScheme name="NC LIVE fonts">
      <a:majorFont>
        <a:latin typeface="Rockwell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NC LIVE at NCLA The Present</Template>
  <TotalTime>18817</TotalTime>
  <Words>532</Words>
  <Application>Microsoft Office PowerPoint</Application>
  <PresentationFormat>On-screen Show (4:3)</PresentationFormat>
  <Paragraphs>118</Paragraphs>
  <Slides>14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NC LIVE Template</vt:lpstr>
      <vt:lpstr>Office Theme</vt:lpstr>
      <vt:lpstr>NC LIVE Update</vt:lpstr>
      <vt:lpstr>Agenda</vt:lpstr>
      <vt:lpstr>What’s NC LIVE?</vt:lpstr>
      <vt:lpstr>What’s NC LIVE?</vt:lpstr>
      <vt:lpstr>What’s NC LIVE?</vt:lpstr>
      <vt:lpstr>What’s NC LIVE?</vt:lpstr>
      <vt:lpstr>Your representatives</vt:lpstr>
      <vt:lpstr>How is NC LIVE funded?</vt:lpstr>
      <vt:lpstr>What you get</vt:lpstr>
      <vt:lpstr>How is content selected</vt:lpstr>
      <vt:lpstr>Role of NC LIVE</vt:lpstr>
      <vt:lpstr>What’s happening</vt:lpstr>
      <vt:lpstr>PowerPoint Presentation</vt:lpstr>
      <vt:lpstr>Additional info</vt:lpstr>
    </vt:vector>
  </TitlesOfParts>
  <Company>North Carolina Wesleyan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 LIVE at NCLA</dc:title>
  <dc:creator>Winslow,Kathy</dc:creator>
  <cp:lastModifiedBy>Nolan, Mary Ellen</cp:lastModifiedBy>
  <cp:revision>257</cp:revision>
  <dcterms:created xsi:type="dcterms:W3CDTF">2015-10-12T21:30:46Z</dcterms:created>
  <dcterms:modified xsi:type="dcterms:W3CDTF">2016-05-02T20:15:20Z</dcterms:modified>
</cp:coreProperties>
</file>