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8"/>
  </p:notesMasterIdLst>
  <p:sldIdLst>
    <p:sldId id="256" r:id="rId5"/>
    <p:sldId id="261" r:id="rId6"/>
    <p:sldId id="257" r:id="rId7"/>
    <p:sldId id="263" r:id="rId8"/>
    <p:sldId id="264" r:id="rId9"/>
    <p:sldId id="266" r:id="rId10"/>
    <p:sldId id="262" r:id="rId11"/>
    <p:sldId id="265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74359" autoAdjust="0"/>
  </p:normalViewPr>
  <p:slideViewPr>
    <p:cSldViewPr>
      <p:cViewPr varScale="1">
        <p:scale>
          <a:sx n="72" d="100"/>
          <a:sy n="72" d="100"/>
        </p:scale>
        <p:origin x="-456" y="-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42209-A16D-448C-AB1B-8A04F44CFF9D}" type="datetimeFigureOut">
              <a:rPr lang="en-US" smtClean="0"/>
              <a:pPr/>
              <a:t>4/26/2016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91DCCB-3439-46B1-B8E0-807F30BF80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152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1DCCB-3439-46B1-B8E0-807F30BF80A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61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First</a:t>
            </a:r>
            <a:r>
              <a:rPr lang="en-US" baseline="0" dirty="0" smtClean="0"/>
              <a:t> Aid/CPR/AED since ~1999. Hands-only CPR train-the-trainer. Army combat first aid training.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CERT in Durham and NHC. Fire, search &amp; rescue, medical, ICS, etc.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Army: WLC, BNCOC, ALC, SLC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Prepared, not a “</a:t>
            </a:r>
            <a:r>
              <a:rPr lang="en-US" baseline="0" dirty="0" err="1" smtClean="0"/>
              <a:t>prepper</a:t>
            </a:r>
            <a:r>
              <a:rPr lang="en-US" baseline="0" dirty="0" smtClean="0"/>
              <a:t>” </a:t>
            </a:r>
            <a:r>
              <a:rPr lang="en-US" baseline="0" dirty="0" smtClean="0">
                <a:sym typeface="Wingdings" panose="05000000000000000000" pitchFamily="2" charset="2"/>
              </a:rPr>
              <a:t>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sym typeface="Wingdings" panose="05000000000000000000" pitchFamily="2" charset="2"/>
              </a:rPr>
              <a:t>Librarian in urban library with homeless, gangs, seniors, kids, non-English speakers, you name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1DCCB-3439-46B1-B8E0-807F30BF80A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786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happens in libraries?</a:t>
            </a:r>
            <a:r>
              <a:rPr lang="en-US" baseline="0" dirty="0" smtClean="0"/>
              <a:t> </a:t>
            </a:r>
            <a:r>
              <a:rPr lang="en-US" baseline="0" dirty="0" smtClean="0">
                <a:sym typeface="Wingdings" panose="05000000000000000000" pitchFamily="2" charset="2"/>
              </a:rPr>
              <a:t> </a:t>
            </a:r>
            <a:r>
              <a:rPr lang="en-US" baseline="0" dirty="0" smtClean="0"/>
              <a:t>Public, academic, special, wherever…. Stuff happens.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SMALL = medical issues b/c only involve 1 person; disruptive patron usually only 1-2 people involved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BIG = fire, gas leak, active shooter : involve whole building but not entire area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HUGE = involve a large area not just your building/facility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1DCCB-3439-46B1-B8E0-807F30BF80A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6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why we’re here today!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1DCCB-3439-46B1-B8E0-807F30BF80A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906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Know what your options are BEFORE you need to know. When you’re panicked you will FREEZE unless you have a plan.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(Hollywood version of panic = running around screaming. Real-life version of panic = frozen; no reaction)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1DCCB-3439-46B1-B8E0-807F30BF80A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393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Situational awareness!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Angry patrons usually only get angrier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‘something’s not right’ – listen to your gut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Look out for your coworkers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Call 911 for EMS sooner rather than later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Weather radio; first aid kit; AED; panic button; flashlights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1DCCB-3439-46B1-B8E0-807F30BF80A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63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smtClean="0"/>
              <a:t>99.9</a:t>
            </a:r>
            <a:r>
              <a:rPr lang="en-US" baseline="0" dirty="0" smtClean="0"/>
              <a:t>% of the time you’re either going to hunker down or you’re going to get the heck out of Dodge. </a:t>
            </a:r>
          </a:p>
          <a:p>
            <a:r>
              <a:rPr lang="en-US" baseline="0" dirty="0" smtClean="0"/>
              <a:t>Fire = evacuate</a:t>
            </a:r>
          </a:p>
          <a:p>
            <a:r>
              <a:rPr lang="en-US" baseline="0" dirty="0" smtClean="0"/>
              <a:t>Tornado = shelter in place</a:t>
            </a:r>
          </a:p>
          <a:p>
            <a:r>
              <a:rPr lang="en-US" baseline="0" dirty="0" smtClean="0"/>
              <a:t>Active shooter = depends (run – hide – fight)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1DCCB-3439-46B1-B8E0-807F30BF80A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200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Things to think about IN ADVANCE: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Evacuation</a:t>
            </a:r>
            <a:r>
              <a:rPr lang="en-US" baseline="0" dirty="0" smtClean="0"/>
              <a:t> plans, rally point?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Shelter options?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Security guard, police, panic button, who’s in charge?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First aid options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Know what your options are BEFORE you need to know. When you’re panicked you will FREEZE unless you have a plan.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1DCCB-3439-46B1-B8E0-807F30BF80A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638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Library activities STOP when you have to get out. That</a:t>
            </a:r>
            <a:r>
              <a:rPr lang="en-US" baseline="0" dirty="0" smtClean="0"/>
              <a:t> means hang up the phone in mid-conversation. Really.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Assist patrons but don't sacrifice yourself to assist others. Generally speaking, assist children &amp; those adults who need help; leave the able-bodied adults to help themselves.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Don’t go grab your purse, coat, etc. – those things are replaceable; you are not!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1DCCB-3439-46B1-B8E0-807F30BF80A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63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Tornado shelter</a:t>
            </a:r>
            <a:r>
              <a:rPr lang="en-US" baseline="0" dirty="0" smtClean="0"/>
              <a:t> = interior room, no windows. Bathrooms, closets, hallways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Active shooter = add a door that you can secure to prevent access by the shooter [run, hide, fight]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Wait for an All-Clear before leaving shelter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1DCCB-3439-46B1-B8E0-807F30BF80A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638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You do have a first aid kit, right?!?!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Don’t worry about aspirin,</a:t>
            </a:r>
            <a:r>
              <a:rPr lang="en-US" baseline="0" dirty="0" smtClean="0"/>
              <a:t> Tylenol, antihistamines, etc. because they will expire and could cause allergic reactions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Keep </a:t>
            </a:r>
            <a:r>
              <a:rPr lang="en-US" baseline="0" dirty="0" err="1" smtClean="0"/>
              <a:t>band-aids</a:t>
            </a:r>
            <a:r>
              <a:rPr lang="en-US" baseline="0" dirty="0" smtClean="0"/>
              <a:t>, tape, gauze, tweezers, bandages, gloves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AED and Hands-Only CPR are important – get someone trained, but even a layperson can use a modern AED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CROWD CONTROL – Library functions stop. Get extra staff to help with crowd control, meeting/guiding the ambulance,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1DCCB-3439-46B1-B8E0-807F30BF80A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638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1DCCB-3439-46B1-B8E0-807F30BF80A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9838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1DCCB-3439-46B1-B8E0-807F30BF80A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983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600" y="438150"/>
            <a:ext cx="8229600" cy="1295400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add Presentation</a:t>
            </a:r>
            <a:br>
              <a:rPr lang="en-US" dirty="0" smtClean="0"/>
            </a:br>
            <a:r>
              <a:rPr lang="en-US" dirty="0" smtClean="0"/>
              <a:t> Title (Title Case)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0" y="1733550"/>
            <a:ext cx="8229600" cy="1143000"/>
          </a:xfrm>
        </p:spPr>
        <p:txBody>
          <a:bodyPr>
            <a:noAutofit/>
          </a:bodyPr>
          <a:lstStyle>
            <a:lvl1pPr marL="0" indent="0" algn="l">
              <a:buNone/>
              <a:defRPr sz="36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Presentation </a:t>
            </a:r>
            <a:br>
              <a:rPr lang="en-US" dirty="0" smtClean="0"/>
            </a:br>
            <a:r>
              <a:rPr lang="en-US" dirty="0" smtClean="0"/>
              <a:t>Subtitle (Sentence case)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4476750"/>
            <a:ext cx="5334000" cy="304800"/>
          </a:xfrm>
        </p:spPr>
        <p:txBody>
          <a:bodyPr>
            <a:normAutofit/>
          </a:bodyPr>
          <a:lstStyle>
            <a:lvl1pPr>
              <a:buNone/>
              <a:defRPr sz="1400" b="1" baseline="0"/>
            </a:lvl1pPr>
          </a:lstStyle>
          <a:p>
            <a:pPr lvl="0"/>
            <a:r>
              <a:rPr lang="en-US" dirty="0" smtClean="0"/>
              <a:t>Click to add Department/Agency Name 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5943600" y="4476750"/>
            <a:ext cx="2895600" cy="304800"/>
          </a:xfrm>
        </p:spPr>
        <p:txBody>
          <a:bodyPr>
            <a:noAutofit/>
          </a:bodyPr>
          <a:lstStyle>
            <a:lvl1pPr algn="r">
              <a:buNone/>
              <a:defRPr sz="1400" b="1"/>
            </a:lvl1pPr>
            <a:lvl2pPr>
              <a:defRPr sz="1400" b="1"/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en-US" dirty="0" smtClean="0"/>
              <a:t>Click to add presentation date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3105150"/>
            <a:ext cx="8001000" cy="609600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add Presenter’s Name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3714750"/>
            <a:ext cx="8001000" cy="6096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 smtClean="0"/>
              <a:t>Click to add Presenter’s role</a:t>
            </a:r>
            <a:endParaRPr lang="en-US" dirty="0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7" hasCustomPrompt="1"/>
          </p:nvPr>
        </p:nvSpPr>
        <p:spPr>
          <a:xfrm>
            <a:off x="6172200" y="1276350"/>
            <a:ext cx="2667000" cy="3200400"/>
          </a:xfrm>
        </p:spPr>
        <p:txBody>
          <a:bodyPr>
            <a:normAutofit/>
          </a:bodyPr>
          <a:lstStyle>
            <a:lvl1pPr algn="ctr">
              <a:buNone/>
              <a:defRPr sz="1600" baseline="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Optional: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Graphics or Pictures OK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here if related to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presentation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(Bullet Poi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12648" y="438912"/>
            <a:ext cx="8229600" cy="128016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add main idea </a:t>
            </a:r>
            <a:br>
              <a:rPr lang="en-US" dirty="0" smtClean="0"/>
            </a:br>
            <a:r>
              <a:rPr lang="en-US" dirty="0" smtClean="0"/>
              <a:t>of this slide (sentence case)</a:t>
            </a:r>
            <a:endParaRPr lang="en-US" dirty="0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4458462"/>
            <a:ext cx="5334000" cy="304800"/>
          </a:xfrm>
        </p:spPr>
        <p:txBody>
          <a:bodyPr>
            <a:normAutofit/>
          </a:bodyPr>
          <a:lstStyle>
            <a:lvl1pPr>
              <a:buNone/>
              <a:defRPr sz="1400" b="1" baseline="0"/>
            </a:lvl1pPr>
          </a:lstStyle>
          <a:p>
            <a:pPr lvl="0"/>
            <a:r>
              <a:rPr lang="en-US" dirty="0" smtClean="0"/>
              <a:t>Click to enter Department/Agency Name </a:t>
            </a:r>
            <a:endParaRPr lang="en-US" dirty="0"/>
          </a:p>
        </p:txBody>
      </p:sp>
      <p:sp>
        <p:nvSpPr>
          <p:cNvPr id="7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5943599" y="4458462"/>
            <a:ext cx="2895601" cy="304800"/>
          </a:xfrm>
        </p:spPr>
        <p:txBody>
          <a:bodyPr>
            <a:noAutofit/>
          </a:bodyPr>
          <a:lstStyle>
            <a:lvl1pPr algn="r">
              <a:buNone/>
              <a:defRPr sz="1400" b="1"/>
            </a:lvl1pPr>
            <a:lvl2pPr>
              <a:defRPr sz="1400" b="1"/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en-US" dirty="0" smtClean="0"/>
              <a:t>Click to add presentation date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5943600" y="4781550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tx2"/>
                </a:solidFill>
              </a:rPr>
              <a:t>Slide </a:t>
            </a:r>
            <a:fld id="{050AE9AB-2C52-4207-9CF7-D134E278899E}" type="slidenum">
              <a:rPr lang="en-US" sz="1400" b="1" smtClean="0">
                <a:solidFill>
                  <a:schemeClr val="tx2"/>
                </a:solidFill>
              </a:rPr>
              <a:pPr algn="r"/>
              <a:t>‹#›</a:t>
            </a:fld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1123950"/>
            <a:ext cx="8229600" cy="3200400"/>
          </a:xfrm>
        </p:spPr>
        <p:txBody>
          <a:bodyPr anchor="ctr" anchorCtr="0"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Arial" pitchFamily="34" charset="0"/>
              <a:buChar char="•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1"/>
            <a:r>
              <a:rPr lang="en-US" dirty="0" smtClean="0"/>
              <a:t>Click to add bullet points (max 3 – 5 bullet points or sub-points per slide)</a:t>
            </a:r>
          </a:p>
          <a:p>
            <a:pPr lvl="2"/>
            <a:r>
              <a:rPr lang="en-US" dirty="0" smtClean="0"/>
              <a:t>Second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(graphic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2648" y="438912"/>
            <a:ext cx="8229600" cy="128016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add main idea </a:t>
            </a:r>
            <a:br>
              <a:rPr lang="en-US" dirty="0" smtClean="0"/>
            </a:br>
            <a:r>
              <a:rPr lang="en-US" dirty="0" smtClean="0"/>
              <a:t>of this slide (sentence case)</a:t>
            </a:r>
            <a:endParaRPr lang="en-US" dirty="0"/>
          </a:p>
        </p:txBody>
      </p:sp>
      <p:sp>
        <p:nvSpPr>
          <p:cNvPr id="7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4458462"/>
            <a:ext cx="5334000" cy="304800"/>
          </a:xfrm>
        </p:spPr>
        <p:txBody>
          <a:bodyPr>
            <a:normAutofit/>
          </a:bodyPr>
          <a:lstStyle>
            <a:lvl1pPr>
              <a:buNone/>
              <a:defRPr sz="1400" b="1" baseline="0"/>
            </a:lvl1pPr>
          </a:lstStyle>
          <a:p>
            <a:pPr lvl="0"/>
            <a:r>
              <a:rPr lang="en-US" dirty="0" smtClean="0"/>
              <a:t>Click to enter Department/Agency Name </a:t>
            </a:r>
            <a:endParaRPr lang="en-US" dirty="0"/>
          </a:p>
        </p:txBody>
      </p:sp>
      <p:sp>
        <p:nvSpPr>
          <p:cNvPr id="8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5943599" y="4458462"/>
            <a:ext cx="2895601" cy="304800"/>
          </a:xfrm>
        </p:spPr>
        <p:txBody>
          <a:bodyPr>
            <a:noAutofit/>
          </a:bodyPr>
          <a:lstStyle>
            <a:lvl1pPr algn="r">
              <a:buNone/>
              <a:defRPr sz="1400" b="1"/>
            </a:lvl1pPr>
            <a:lvl2pPr>
              <a:defRPr sz="1400" b="1"/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en-US" dirty="0" smtClean="0"/>
              <a:t>Click to add presentation date</a:t>
            </a:r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5943600" y="4781550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tx2"/>
                </a:solidFill>
              </a:rPr>
              <a:t>Slide </a:t>
            </a:r>
            <a:fld id="{050AE9AB-2C52-4207-9CF7-D134E278899E}" type="slidenum">
              <a:rPr lang="en-US" sz="1400" b="1" smtClean="0">
                <a:solidFill>
                  <a:schemeClr val="tx2"/>
                </a:solidFill>
              </a:rPr>
              <a:pPr algn="r"/>
              <a:t>‹#›</a:t>
            </a:fld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10" name="Content Placeholder 10"/>
          <p:cNvSpPr>
            <a:spLocks noGrp="1"/>
          </p:cNvSpPr>
          <p:nvPr>
            <p:ph sz="quarter" idx="15" hasCustomPrompt="1"/>
          </p:nvPr>
        </p:nvSpPr>
        <p:spPr>
          <a:xfrm>
            <a:off x="609600" y="1123950"/>
            <a:ext cx="8229600" cy="3276600"/>
          </a:xfrm>
        </p:spPr>
        <p:txBody>
          <a:bodyPr anchor="b"/>
          <a:lstStyle>
            <a:lvl1pPr>
              <a:buNone/>
              <a:defRPr baseline="0"/>
            </a:lvl1pPr>
          </a:lstStyle>
          <a:p>
            <a:pPr lvl="0"/>
            <a:r>
              <a:rPr lang="en-US" dirty="0" smtClean="0"/>
              <a:t>Use this slide to add graphics or pictures related to presentation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(Bla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4458462"/>
            <a:ext cx="5334000" cy="304800"/>
          </a:xfrm>
        </p:spPr>
        <p:txBody>
          <a:bodyPr>
            <a:normAutofit/>
          </a:bodyPr>
          <a:lstStyle>
            <a:lvl1pPr>
              <a:buNone/>
              <a:defRPr sz="1400" b="1" baseline="0"/>
            </a:lvl1pPr>
          </a:lstStyle>
          <a:p>
            <a:pPr lvl="0"/>
            <a:r>
              <a:rPr lang="en-US" dirty="0" smtClean="0"/>
              <a:t>Click to enter Department/Agency Name </a:t>
            </a:r>
            <a:endParaRPr lang="en-US" dirty="0"/>
          </a:p>
        </p:txBody>
      </p:sp>
      <p:sp>
        <p:nvSpPr>
          <p:cNvPr id="7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5943599" y="4458462"/>
            <a:ext cx="2895601" cy="304800"/>
          </a:xfrm>
        </p:spPr>
        <p:txBody>
          <a:bodyPr>
            <a:noAutofit/>
          </a:bodyPr>
          <a:lstStyle>
            <a:lvl1pPr algn="r">
              <a:buNone/>
              <a:defRPr sz="1400" b="1"/>
            </a:lvl1pPr>
            <a:lvl2pPr>
              <a:defRPr sz="1400" b="1"/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en-US" dirty="0" smtClean="0"/>
              <a:t>Click to add presentation date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5943600" y="4781550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tx2"/>
                </a:solidFill>
              </a:rPr>
              <a:t>Slide </a:t>
            </a:r>
            <a:fld id="{050AE9AB-2C52-4207-9CF7-D134E278899E}" type="slidenum">
              <a:rPr lang="en-US" sz="1400" b="1" smtClean="0">
                <a:solidFill>
                  <a:schemeClr val="tx2"/>
                </a:solidFill>
              </a:rPr>
              <a:pPr algn="r"/>
              <a:t>‹#›</a:t>
            </a:fld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 hasCustomPrompt="1"/>
          </p:nvPr>
        </p:nvSpPr>
        <p:spPr>
          <a:xfrm>
            <a:off x="609600" y="438912"/>
            <a:ext cx="8229600" cy="3962400"/>
          </a:xfrm>
        </p:spPr>
        <p:txBody>
          <a:bodyPr/>
          <a:lstStyle>
            <a:lvl1pPr>
              <a:buNone/>
              <a:defRPr baseline="0"/>
            </a:lvl1pPr>
          </a:lstStyle>
          <a:p>
            <a:pPr lvl="0"/>
            <a:r>
              <a:rPr lang="en-US" dirty="0" smtClean="0"/>
              <a:t>Use this slide to include content that does not fit in other layouts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2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8" name="Picture 7" descr="NEWLOG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200" y="4495038"/>
            <a:ext cx="457200" cy="585216"/>
          </a:xfrm>
          <a:prstGeom prst="rect">
            <a:avLst/>
          </a:prstGeom>
        </p:spPr>
      </p:pic>
      <p:sp>
        <p:nvSpPr>
          <p:cNvPr id="9" name="Footer Placeholder 7"/>
          <p:cNvSpPr txBox="1">
            <a:spLocks/>
          </p:cNvSpPr>
          <p:nvPr/>
        </p:nvSpPr>
        <p:spPr>
          <a:xfrm>
            <a:off x="609600" y="4773113"/>
            <a:ext cx="3581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Microsoft Sans Serif" pitchFamily="34" charset="0"/>
              </a:rPr>
              <a:t>New Hanover County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cs typeface="Microsoft Sans Serif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381000" y="4751887"/>
            <a:ext cx="45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  <p:sldLayoutId id="2147483660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pdew@nhcgov.co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en-US" sz="6600" dirty="0"/>
              <a:t>Emergencies </a:t>
            </a:r>
            <a:r>
              <a:rPr lang="en-US" sz="6600" dirty="0" smtClean="0"/>
              <a:t>Happen: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Being Prepared for Anything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New Hanover County Public Library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April 22, 2016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Patricia Dew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Supervising Librarian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438912"/>
            <a:ext cx="8229600" cy="837438"/>
          </a:xfrm>
        </p:spPr>
        <p:txBody>
          <a:bodyPr anchor="t"/>
          <a:lstStyle/>
          <a:p>
            <a:r>
              <a:rPr lang="en-US" dirty="0" smtClean="0"/>
              <a:t>Who am I to be presenting this?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First Aid/CPR/AED </a:t>
            </a:r>
          </a:p>
          <a:p>
            <a:r>
              <a:rPr lang="en-US" dirty="0" smtClean="0"/>
              <a:t>CERT member</a:t>
            </a:r>
          </a:p>
          <a:p>
            <a:r>
              <a:rPr lang="en-US" dirty="0" smtClean="0"/>
              <a:t>Army Reserve soldier</a:t>
            </a:r>
          </a:p>
          <a:p>
            <a:r>
              <a:rPr lang="en-US" dirty="0" smtClean="0"/>
              <a:t>Preparedness aficionado </a:t>
            </a:r>
          </a:p>
          <a:p>
            <a:r>
              <a:rPr lang="en-US" dirty="0" smtClean="0"/>
              <a:t>Librarian for over 15 years</a:t>
            </a:r>
            <a:endParaRPr lang="en-US" dirty="0"/>
          </a:p>
        </p:txBody>
      </p:sp>
      <p:pic>
        <p:nvPicPr>
          <p:cNvPr id="1026" name="Picture 2" descr="C:\Users\pdew\AppData\Local\Microsoft\Windows\Temporary Internet Files\Content.IE5\G8T4JXY4\HHL-55-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016" y="1224276"/>
            <a:ext cx="914400" cy="918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2143125"/>
            <a:ext cx="1409700" cy="809625"/>
          </a:xfrm>
          <a:prstGeom prst="rect">
            <a:avLst/>
          </a:prstGeom>
        </p:spPr>
      </p:pic>
      <p:pic>
        <p:nvPicPr>
          <p:cNvPr id="1027" name="Picture 3" descr="C:\Users\pdew\AppData\Local\Microsoft\Windows\Temporary Internet Files\Content.IE5\6R1NT1LS\Army_logo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952750"/>
            <a:ext cx="771098" cy="94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17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438912"/>
            <a:ext cx="8229600" cy="837438"/>
          </a:xfrm>
        </p:spPr>
        <p:txBody>
          <a:bodyPr anchor="t"/>
          <a:lstStyle/>
          <a:p>
            <a:r>
              <a:rPr lang="en-US" dirty="0" smtClean="0"/>
              <a:t>What is a library emergency?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609600" y="1123950"/>
            <a:ext cx="8229600" cy="2895600"/>
          </a:xfrm>
        </p:spPr>
        <p:txBody>
          <a:bodyPr/>
          <a:lstStyle/>
          <a:p>
            <a:r>
              <a:rPr lang="en-US" dirty="0" smtClean="0"/>
              <a:t>Small stuff – disruptive patron, medical issue</a:t>
            </a:r>
          </a:p>
          <a:p>
            <a:r>
              <a:rPr lang="en-US" dirty="0" smtClean="0"/>
              <a:t>Big stuff – fire, bomb threat</a:t>
            </a:r>
          </a:p>
          <a:p>
            <a:r>
              <a:rPr lang="en-US" dirty="0" smtClean="0"/>
              <a:t>HUGE stuff – tornado, plane crash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438912"/>
            <a:ext cx="8229600" cy="837438"/>
          </a:xfrm>
        </p:spPr>
        <p:txBody>
          <a:bodyPr anchor="t"/>
          <a:lstStyle/>
          <a:p>
            <a:r>
              <a:rPr lang="en-US" dirty="0" smtClean="0"/>
              <a:t>Before anything happens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724400" y="1123950"/>
            <a:ext cx="4114800" cy="3200400"/>
          </a:xfrm>
        </p:spPr>
        <p:txBody>
          <a:bodyPr/>
          <a:lstStyle/>
          <a:p>
            <a:r>
              <a:rPr lang="en-US" dirty="0" smtClean="0"/>
              <a:t>Can you prevent it?</a:t>
            </a:r>
          </a:p>
          <a:p>
            <a:r>
              <a:rPr lang="en-US" dirty="0" smtClean="0"/>
              <a:t>Can you mitigate it?</a:t>
            </a:r>
          </a:p>
          <a:p>
            <a:r>
              <a:rPr lang="en-US" dirty="0" smtClean="0"/>
              <a:t>What’s your plan?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504949"/>
            <a:ext cx="3276600" cy="245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94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438912"/>
            <a:ext cx="8229600" cy="837438"/>
          </a:xfrm>
        </p:spPr>
        <p:txBody>
          <a:bodyPr anchor="t"/>
          <a:lstStyle/>
          <a:p>
            <a:r>
              <a:rPr lang="en-US" dirty="0" smtClean="0"/>
              <a:t>Planning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609600" y="1123950"/>
            <a:ext cx="5715000" cy="3200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Think about what to do NOW so you don’t have to think when an emergency happens.</a:t>
            </a:r>
          </a:p>
          <a:p>
            <a:pPr marL="0" indent="0">
              <a:buNone/>
            </a:pPr>
            <a:r>
              <a:rPr lang="en-US" i="1" dirty="0" smtClean="0"/>
              <a:t>“</a:t>
            </a:r>
            <a:r>
              <a:rPr lang="en-US" i="1" dirty="0"/>
              <a:t>Prior Preparation and Planning Prevents </a:t>
            </a:r>
            <a:r>
              <a:rPr lang="en-US" i="1" dirty="0" smtClean="0"/>
              <a:t>Poor Performance”</a:t>
            </a:r>
            <a:endParaRPr lang="en-US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933" y="1200150"/>
            <a:ext cx="2448267" cy="285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73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38150"/>
            <a:ext cx="8229600" cy="837438"/>
          </a:xfrm>
        </p:spPr>
        <p:txBody>
          <a:bodyPr anchor="t"/>
          <a:lstStyle/>
          <a:p>
            <a:r>
              <a:rPr lang="en-US" dirty="0" smtClean="0"/>
              <a:t>Mitigation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1066800" y="1266825"/>
            <a:ext cx="6705600" cy="2057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What can you do NOW to prevent something from becoming a big problem LATER?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26" name="Picture 2" descr="C:\Users\pdew\AppData\Local\Microsoft\Windows\Temporary Internet Files\Content.IE5\6R1NT1LS\harsh_words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445" y="2495550"/>
            <a:ext cx="2737386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33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438912"/>
            <a:ext cx="8229600" cy="83743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Planning: Two Basic Responses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2971800" y="1123950"/>
            <a:ext cx="3657600" cy="3200400"/>
          </a:xfrm>
        </p:spPr>
        <p:txBody>
          <a:bodyPr/>
          <a:lstStyle/>
          <a:p>
            <a:r>
              <a:rPr lang="en-US" dirty="0" smtClean="0"/>
              <a:t>Shelter in place</a:t>
            </a:r>
          </a:p>
          <a:p>
            <a:r>
              <a:rPr lang="en-US" dirty="0" smtClean="0"/>
              <a:t>Evacuate</a:t>
            </a:r>
            <a:endParaRPr lang="en-US" dirty="0"/>
          </a:p>
        </p:txBody>
      </p:sp>
      <p:pic>
        <p:nvPicPr>
          <p:cNvPr id="1026" name="Picture 2" descr="C:\Users\pdew\AppData\Local\Microsoft\Windows\Temporary Internet Files\Content.IE5\H4VAFGRZ\hurricane-43880_64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657350"/>
            <a:ext cx="2266950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dew\AppData\Local\Microsoft\Windows\Temporary Internet Files\Content.IE5\0LL5O1OW\shelter_in_place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89" y="1657350"/>
            <a:ext cx="2057400" cy="226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94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438912"/>
            <a:ext cx="8229600" cy="837438"/>
          </a:xfrm>
        </p:spPr>
        <p:txBody>
          <a:bodyPr anchor="t"/>
          <a:lstStyle/>
          <a:p>
            <a:r>
              <a:rPr lang="en-US" dirty="0" smtClean="0"/>
              <a:t>Planning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Evacuation routes? Rally point?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Where to shelter in place?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Security options – guard, police, manager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First aid kit, AED, trained staff?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0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438912"/>
            <a:ext cx="8229600" cy="837438"/>
          </a:xfrm>
        </p:spPr>
        <p:txBody>
          <a:bodyPr anchor="t"/>
          <a:lstStyle/>
          <a:p>
            <a:r>
              <a:rPr lang="en-US" dirty="0" smtClean="0"/>
              <a:t>Evacuation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2819400" y="1123950"/>
            <a:ext cx="6019800" cy="32004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Know your building’s evacuation routes and rally point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Help patrons to evacuate if possible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Leave personal belongings behind! </a:t>
            </a:r>
            <a:endParaRPr lang="en-US" dirty="0"/>
          </a:p>
        </p:txBody>
      </p:sp>
      <p:pic>
        <p:nvPicPr>
          <p:cNvPr id="1026" name="Picture 2" descr="C:\Users\pdew\AppData\Local\Microsoft\Windows\Temporary Internet Files\Content.IE5\6R1NT1LS\exit-sign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1809750"/>
            <a:ext cx="2362200" cy="129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60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438912"/>
            <a:ext cx="8229600" cy="837438"/>
          </a:xfrm>
        </p:spPr>
        <p:txBody>
          <a:bodyPr anchor="t"/>
          <a:lstStyle/>
          <a:p>
            <a:r>
              <a:rPr lang="en-US" dirty="0" smtClean="0"/>
              <a:t>Shelter in Place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609600" y="1123950"/>
            <a:ext cx="6477000" cy="32004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Know your location’s safe areas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No windows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Secure door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 Assist patrons in getting to shelter</a:t>
            </a:r>
            <a:endParaRPr lang="en-US" dirty="0"/>
          </a:p>
        </p:txBody>
      </p:sp>
      <p:pic>
        <p:nvPicPr>
          <p:cNvPr id="2050" name="Picture 2" descr="C:\Users\pdew\AppData\Local\Microsoft\Windows\Temporary Internet Files\Content.IE5\G8T4JXY4\Tornado-Shelter-2015070508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90550"/>
            <a:ext cx="1611892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60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438912"/>
            <a:ext cx="8229600" cy="837438"/>
          </a:xfrm>
        </p:spPr>
        <p:txBody>
          <a:bodyPr anchor="t"/>
          <a:lstStyle/>
          <a:p>
            <a:r>
              <a:rPr lang="en-US" dirty="0" smtClean="0"/>
              <a:t>Medical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609600" y="1123950"/>
            <a:ext cx="6248400" cy="3109912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Know where your first aid kit &amp; AED are located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Who is trained on your staff?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Call EMS/911 if you even *think* you need them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Crowd control is important</a:t>
            </a:r>
            <a:endParaRPr lang="en-US" dirty="0"/>
          </a:p>
        </p:txBody>
      </p:sp>
      <p:pic>
        <p:nvPicPr>
          <p:cNvPr id="3076" name="Picture 4" descr="C:\Users\pdew\AppData\Local\Microsoft\Windows\Temporary Internet Files\Content.IE5\H4VAFGRZ\first_aid_kit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550670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60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438912"/>
            <a:ext cx="8229600" cy="837438"/>
          </a:xfrm>
        </p:spPr>
        <p:txBody>
          <a:bodyPr anchor="t"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609600" y="1123950"/>
            <a:ext cx="8229600" cy="1676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What are your questions, concerns, worries?</a:t>
            </a:r>
            <a:endParaRPr lang="en-US" dirty="0"/>
          </a:p>
        </p:txBody>
      </p:sp>
      <p:pic>
        <p:nvPicPr>
          <p:cNvPr id="1032" name="Picture 8" descr="C:\Users\pdew\AppData\Local\Microsoft\Windows\Temporary Internet Files\Content.IE5\0Q3ZMHD1\question-mark-in-blue-round-button-6154-large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033" y="2495550"/>
            <a:ext cx="1780200" cy="178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43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438912"/>
            <a:ext cx="8229600" cy="837438"/>
          </a:xfrm>
        </p:spPr>
        <p:txBody>
          <a:bodyPr anchor="t"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609600" y="1428750"/>
            <a:ext cx="8229600" cy="2895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smtClean="0">
                <a:solidFill>
                  <a:schemeClr val="tx1"/>
                </a:solidFill>
              </a:rPr>
              <a:t>Patricia Dew</a:t>
            </a:r>
          </a:p>
          <a:p>
            <a:pPr marL="0" indent="0" algn="ctr">
              <a:buNone/>
            </a:pPr>
            <a:r>
              <a:rPr lang="en-US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pdew@nhcgov.com</a:t>
            </a:r>
            <a:endParaRPr lang="en-US" sz="4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4400" dirty="0" smtClean="0">
                <a:solidFill>
                  <a:schemeClr val="tx1"/>
                </a:solidFill>
              </a:rPr>
              <a:t>910-798-6228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43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6755920EB24049AB6D217E962E02D6" ma:contentTypeVersion="0" ma:contentTypeDescription="Create a new document." ma:contentTypeScope="" ma:versionID="6e6b0bb3b68ab74ea14ee1abd67927c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790F4F4-2E4D-4F5E-BE4B-116197BD8A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98EE53-0D3F-4606-8E6E-2290CE7262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F8B549F-B8DB-48B4-98BC-CB8B85AA13A9}">
  <ds:schemaRefs>
    <ds:schemaRef ds:uri="http://www.w3.org/XML/1998/namespace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</TotalTime>
  <Words>790</Words>
  <Application>Microsoft Office PowerPoint</Application>
  <PresentationFormat>On-screen Show (16:9)</PresentationFormat>
  <Paragraphs>107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blank</vt:lpstr>
      <vt:lpstr>Emergencies Happen:</vt:lpstr>
      <vt:lpstr>Who am I to be presenting this?</vt:lpstr>
      <vt:lpstr>What is a library emergency?</vt:lpstr>
      <vt:lpstr>Before anything happens</vt:lpstr>
      <vt:lpstr>Planning</vt:lpstr>
      <vt:lpstr>Mitigation</vt:lpstr>
      <vt:lpstr>Planning: Two Basic Responses</vt:lpstr>
      <vt:lpstr>Planning</vt:lpstr>
      <vt:lpstr>Evacuation</vt:lpstr>
      <vt:lpstr>Shelter in Place</vt:lpstr>
      <vt:lpstr>Medical</vt:lpstr>
      <vt:lpstr>Questions</vt:lpstr>
      <vt:lpstr>Contact information</vt:lpstr>
    </vt:vector>
  </TitlesOfParts>
  <Company>New Hanover County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Emergencies Happen:</dc:title>
  <dc:creator>Dew, Patricia</dc:creator>
  <cp:lastModifiedBy>Nolan, Mary Ellen</cp:lastModifiedBy>
  <cp:revision>40</cp:revision>
  <dcterms:created xsi:type="dcterms:W3CDTF">2016-02-23T19:01:49Z</dcterms:created>
  <dcterms:modified xsi:type="dcterms:W3CDTF">2016-04-26T16:48:59Z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0x010100FB6755920EB24049AB6D217E962E02D6</vt:lpwstr>
  </property>
</Properties>
</file>